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9" r:id="rId2"/>
    <p:sldId id="300" r:id="rId3"/>
    <p:sldId id="301" r:id="rId4"/>
    <p:sldId id="302" r:id="rId5"/>
    <p:sldId id="303" r:id="rId6"/>
    <p:sldId id="304" r:id="rId7"/>
    <p:sldId id="305" r:id="rId8"/>
    <p:sldId id="307" r:id="rId9"/>
    <p:sldId id="256" r:id="rId10"/>
    <p:sldId id="257" r:id="rId11"/>
    <p:sldId id="275" r:id="rId12"/>
    <p:sldId id="274" r:id="rId13"/>
    <p:sldId id="271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4" r:id="rId22"/>
    <p:sldId id="273" r:id="rId23"/>
    <p:sldId id="261" r:id="rId24"/>
    <p:sldId id="262" r:id="rId25"/>
    <p:sldId id="258" r:id="rId26"/>
    <p:sldId id="283" r:id="rId27"/>
    <p:sldId id="286" r:id="rId28"/>
    <p:sldId id="265" r:id="rId29"/>
    <p:sldId id="289" r:id="rId30"/>
    <p:sldId id="290" r:id="rId31"/>
    <p:sldId id="291" r:id="rId32"/>
    <p:sldId id="292" r:id="rId33"/>
    <p:sldId id="293" r:id="rId34"/>
    <p:sldId id="295" r:id="rId35"/>
    <p:sldId id="296" r:id="rId36"/>
    <p:sldId id="269" r:id="rId37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1EA7-2633-4130-9703-FCAA8D4AA650}" type="datetimeFigureOut">
              <a:rPr lang="pl-PL" smtClean="0"/>
              <a:pPr/>
              <a:t>2015-05-13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A3BA2-2360-4E88-AA50-2E4F9C0E887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1EA7-2633-4130-9703-FCAA8D4AA650}" type="datetimeFigureOut">
              <a:rPr lang="pl-PL" smtClean="0"/>
              <a:pPr/>
              <a:t>2015-05-13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A3BA2-2360-4E88-AA50-2E4F9C0E887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1EA7-2633-4130-9703-FCAA8D4AA650}" type="datetimeFigureOut">
              <a:rPr lang="pl-PL" smtClean="0"/>
              <a:pPr/>
              <a:t>2015-05-13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A3BA2-2360-4E88-AA50-2E4F9C0E887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1EA7-2633-4130-9703-FCAA8D4AA650}" type="datetimeFigureOut">
              <a:rPr lang="pl-PL" smtClean="0"/>
              <a:pPr/>
              <a:t>2015-05-13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A3BA2-2360-4E88-AA50-2E4F9C0E887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1EA7-2633-4130-9703-FCAA8D4AA650}" type="datetimeFigureOut">
              <a:rPr lang="pl-PL" smtClean="0"/>
              <a:pPr/>
              <a:t>2015-05-13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A3BA2-2360-4E88-AA50-2E4F9C0E887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1EA7-2633-4130-9703-FCAA8D4AA650}" type="datetimeFigureOut">
              <a:rPr lang="pl-PL" smtClean="0"/>
              <a:pPr/>
              <a:t>2015-05-13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A3BA2-2360-4E88-AA50-2E4F9C0E887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1EA7-2633-4130-9703-FCAA8D4AA650}" type="datetimeFigureOut">
              <a:rPr lang="pl-PL" smtClean="0"/>
              <a:pPr/>
              <a:t>2015-05-13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A3BA2-2360-4E88-AA50-2E4F9C0E887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1EA7-2633-4130-9703-FCAA8D4AA650}" type="datetimeFigureOut">
              <a:rPr lang="pl-PL" smtClean="0"/>
              <a:pPr/>
              <a:t>2015-05-13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A3BA2-2360-4E88-AA50-2E4F9C0E887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1EA7-2633-4130-9703-FCAA8D4AA650}" type="datetimeFigureOut">
              <a:rPr lang="pl-PL" smtClean="0"/>
              <a:pPr/>
              <a:t>2015-05-13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A3BA2-2360-4E88-AA50-2E4F9C0E887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1EA7-2633-4130-9703-FCAA8D4AA650}" type="datetimeFigureOut">
              <a:rPr lang="pl-PL" smtClean="0"/>
              <a:pPr/>
              <a:t>2015-05-13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A3BA2-2360-4E88-AA50-2E4F9C0E887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1EA7-2633-4130-9703-FCAA8D4AA650}" type="datetimeFigureOut">
              <a:rPr lang="pl-PL" smtClean="0"/>
              <a:pPr/>
              <a:t>2015-05-13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A3BA2-2360-4E88-AA50-2E4F9C0E887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59169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39824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75742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21968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82665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60289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93126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D2797-5D27-4A3A-8EE4-4F77893AC7D4}" type="datetimeFigureOut">
              <a:rPr lang="pl-PL" smtClean="0"/>
              <a:pPr/>
              <a:t>2015-05-13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8BEA2-28B8-4B11-A1C8-469DB13B9B4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7788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B1EA7-2633-4130-9703-FCAA8D4AA650}" type="datetimeFigureOut">
              <a:rPr lang="pl-PL" smtClean="0"/>
              <a:pPr/>
              <a:t>2015-05-13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4A3BA2-2360-4E88-AA50-2E4F9C0E8873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827584" y="476672"/>
            <a:ext cx="7560840" cy="2509213"/>
          </a:xfrm>
        </p:spPr>
        <p:txBody>
          <a:bodyPr/>
          <a:lstStyle/>
          <a:p>
            <a:r>
              <a:rPr lang="pl-PL" sz="7200" dirty="0" smtClean="0">
                <a:solidFill>
                  <a:srgbClr val="0070C0"/>
                </a:solidFill>
              </a:rPr>
              <a:t>UKRYTA WODA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sz="3600" dirty="0" smtClean="0"/>
              <a:t>Bakterie w naszym środowisku </a:t>
            </a:r>
            <a:endParaRPr lang="pl-PL" sz="36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755576" y="3717032"/>
            <a:ext cx="6517482" cy="1080653"/>
          </a:xfrm>
        </p:spPr>
        <p:txBody>
          <a:bodyPr>
            <a:normAutofit lnSpcReduction="10000"/>
          </a:bodyPr>
          <a:lstStyle/>
          <a:p>
            <a:pPr algn="l"/>
            <a:r>
              <a:rPr lang="pl-PL" dirty="0" smtClean="0"/>
              <a:t>Maria Bartoszewicz</a:t>
            </a:r>
          </a:p>
          <a:p>
            <a:pPr algn="l"/>
            <a:r>
              <a:rPr lang="pl-PL" dirty="0" smtClean="0"/>
              <a:t>Gdański Uniwersytet Medyczny</a:t>
            </a:r>
            <a:endParaRPr lang="pl-PL" dirty="0"/>
          </a:p>
        </p:txBody>
      </p:sp>
      <p:pic>
        <p:nvPicPr>
          <p:cNvPr id="10" name="Obraz 9" descr="E:\ART\loga\iopan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229200"/>
            <a:ext cx="935790" cy="1362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5445224"/>
            <a:ext cx="4436269" cy="112395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Obraz 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5696" y="5301208"/>
            <a:ext cx="755650" cy="1144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7807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653136"/>
            <a:ext cx="1737288" cy="1812822"/>
          </a:xfrm>
          <a:prstGeom prst="rect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pl-PL" dirty="0" smtClean="0"/>
              <a:t>Nauka obywatelska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4294967295"/>
          </p:nvPr>
        </p:nvSpPr>
        <p:spPr>
          <a:xfrm>
            <a:off x="467544" y="1412776"/>
            <a:ext cx="8136904" cy="4392488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pl-PL" sz="2800" dirty="0" smtClean="0">
                <a:solidFill>
                  <a:schemeClr val="accent5">
                    <a:lumMod val="50000"/>
                  </a:schemeClr>
                </a:solidFill>
              </a:rPr>
              <a:t>Otwarta partycypacja w badaniach naukowych</a:t>
            </a:r>
          </a:p>
          <a:p>
            <a:pPr marL="0" indent="0" algn="ctr">
              <a:buNone/>
            </a:pPr>
            <a:endParaRPr lang="pl-PL" sz="14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pl-PL" b="1" dirty="0" smtClean="0"/>
              <a:t>Nauka </a:t>
            </a:r>
            <a:r>
              <a:rPr lang="pl-PL" b="1" dirty="0"/>
              <a:t>obywatelska </a:t>
            </a:r>
            <a:r>
              <a:rPr lang="pl-PL" dirty="0"/>
              <a:t>(</a:t>
            </a:r>
            <a:r>
              <a:rPr lang="pl-PL" i="1" dirty="0"/>
              <a:t>ang. </a:t>
            </a:r>
            <a:r>
              <a:rPr lang="pl-PL" i="1" dirty="0" err="1"/>
              <a:t>citizen</a:t>
            </a:r>
            <a:r>
              <a:rPr lang="pl-PL" i="1" dirty="0"/>
              <a:t> science</a:t>
            </a:r>
            <a:r>
              <a:rPr lang="pl-PL" dirty="0"/>
              <a:t>) </a:t>
            </a:r>
            <a:r>
              <a:rPr lang="pl-PL" dirty="0" smtClean="0"/>
              <a:t>to </a:t>
            </a:r>
            <a:r>
              <a:rPr lang="pl-PL" dirty="0"/>
              <a:t>badania naukowe, </a:t>
            </a:r>
            <a:r>
              <a:rPr lang="pl-PL" dirty="0" smtClean="0"/>
              <a:t>w </a:t>
            </a:r>
            <a:r>
              <a:rPr lang="pl-PL" dirty="0"/>
              <a:t>których wolontariusze współpracują </a:t>
            </a:r>
            <a:r>
              <a:rPr lang="pl-PL" dirty="0" smtClean="0"/>
              <a:t>z </a:t>
            </a:r>
            <a:r>
              <a:rPr lang="pl-PL" dirty="0"/>
              <a:t>badaczami zawodowymi, a także </a:t>
            </a:r>
            <a:r>
              <a:rPr lang="pl-PL" dirty="0" smtClean="0"/>
              <a:t>forma </a:t>
            </a:r>
            <a:r>
              <a:rPr lang="pl-PL" dirty="0"/>
              <a:t>edukacji naukowej, </a:t>
            </a:r>
            <a:r>
              <a:rPr lang="pl-PL" dirty="0" smtClean="0"/>
              <a:t>forma </a:t>
            </a:r>
            <a:r>
              <a:rPr lang="pl-PL" dirty="0"/>
              <a:t>współpracy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w </a:t>
            </a:r>
            <a:r>
              <a:rPr lang="pl-PL" dirty="0"/>
              <a:t>badaniach naukowych </a:t>
            </a:r>
            <a:r>
              <a:rPr lang="pl-PL" dirty="0" smtClean="0"/>
              <a:t>oraz </a:t>
            </a:r>
            <a:r>
              <a:rPr lang="pl-PL" dirty="0"/>
              <a:t>ruch społeczny. </a:t>
            </a:r>
            <a:r>
              <a:rPr lang="pl-PL" dirty="0" smtClean="0"/>
              <a:t>Polega </a:t>
            </a:r>
            <a:r>
              <a:rPr lang="pl-PL" dirty="0"/>
              <a:t>na zbieraniu obserwacji </a:t>
            </a:r>
            <a:r>
              <a:rPr lang="pl-PL" dirty="0" smtClean="0"/>
              <a:t>przez </a:t>
            </a:r>
            <a:r>
              <a:rPr lang="pl-PL" dirty="0"/>
              <a:t>uczestników projektu, </a:t>
            </a:r>
            <a:r>
              <a:rPr lang="pl-PL" dirty="0" smtClean="0"/>
              <a:t>którzy tworzą </a:t>
            </a:r>
            <a:r>
              <a:rPr lang="pl-PL" dirty="0"/>
              <a:t>powszechnie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dostępną </a:t>
            </a:r>
            <a:r>
              <a:rPr lang="pl-PL" dirty="0"/>
              <a:t>bazę danych.</a:t>
            </a:r>
          </a:p>
        </p:txBody>
      </p:sp>
    </p:spTree>
    <p:extLst>
      <p:ext uri="{BB962C8B-B14F-4D97-AF65-F5344CB8AC3E}">
        <p14:creationId xmlns:p14="http://schemas.microsoft.com/office/powerpoint/2010/main" val="217092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Formy nauki obywatelskiej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4294967295"/>
          </p:nvPr>
        </p:nvSpPr>
        <p:spPr>
          <a:xfrm>
            <a:off x="755576" y="1628800"/>
            <a:ext cx="7772870" cy="4176464"/>
          </a:xfrm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pl-PL" sz="4400" dirty="0" smtClean="0"/>
              <a:t>Wolontariusze mogą:</a:t>
            </a:r>
            <a:endParaRPr lang="pl-PL" sz="4400" dirty="0"/>
          </a:p>
          <a:p>
            <a:r>
              <a:rPr lang="pl-PL" sz="4400" dirty="0"/>
              <a:t>pomagać gromadzić dane (np. przeprowadzać pomiary, wykonywać fotografie),</a:t>
            </a:r>
          </a:p>
          <a:p>
            <a:r>
              <a:rPr lang="pl-PL" sz="4400" dirty="0"/>
              <a:t>pomagać w analizie danych zbieranych przez zawodowych badaczy (np. rozpoznawać i klasyfikować obrazy),</a:t>
            </a:r>
          </a:p>
          <a:p>
            <a:r>
              <a:rPr lang="pl-PL" sz="4400" dirty="0"/>
              <a:t>brać udział w wyprawach badawczych,</a:t>
            </a:r>
          </a:p>
          <a:p>
            <a:r>
              <a:rPr lang="pl-PL" sz="4400" dirty="0"/>
              <a:t>uczestniczyć w konkursach,</a:t>
            </a:r>
          </a:p>
          <a:p>
            <a:r>
              <a:rPr lang="pl-PL" sz="4400" dirty="0"/>
              <a:t>budować i obsługiwać własne przyrządy naukowe w celu zbierania danych do własnych eksperymentów lub do eksperymentów przeprowadzanych w ramach większych projektów itd.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0700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4400" dirty="0" smtClean="0"/>
              <a:t>Ukryta</a:t>
            </a:r>
            <a:r>
              <a:rPr lang="pl-PL" dirty="0" smtClean="0"/>
              <a:t> woda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4294967295"/>
          </p:nvPr>
        </p:nvSpPr>
        <p:spPr>
          <a:xfrm>
            <a:off x="685331" y="2772435"/>
            <a:ext cx="7772870" cy="224074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800" b="1" dirty="0"/>
              <a:t>Celem projektu</a:t>
            </a:r>
            <a:r>
              <a:rPr lang="pl-PL" sz="2800" dirty="0"/>
              <a:t> jest przeprowadzenie akcji typu „nauka obywatelska” skierowanej na zdobycie informacji oraz uświadomienie społeczeństwu znaczenia wody, której na co dzień nie widzimy. </a:t>
            </a: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9595" y="645495"/>
            <a:ext cx="929987" cy="137856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612" y="618517"/>
            <a:ext cx="1273820" cy="199931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52475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3568" y="0"/>
            <a:ext cx="7773338" cy="1596177"/>
          </a:xfrm>
        </p:spPr>
        <p:txBody>
          <a:bodyPr/>
          <a:lstStyle/>
          <a:p>
            <a:r>
              <a:rPr lang="pl-PL" dirty="0" smtClean="0"/>
              <a:t>Obiekty zainteresowania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4294967295"/>
          </p:nvPr>
        </p:nvSpPr>
        <p:spPr>
          <a:xfrm>
            <a:off x="395536" y="1484784"/>
            <a:ext cx="6511669" cy="342410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l-PL" sz="2800" dirty="0"/>
              <a:t>Chodzi o wodę w glebie, podmokłych miejscach w lesie, rowach melioracyjnych, małych potokach i kałużach – tych miejscach zwykle pomijanych w opisach naukowych i uwadze społecznej</a:t>
            </a:r>
            <a:r>
              <a:rPr lang="pl-PL" sz="2800" dirty="0" smtClean="0"/>
              <a:t>.</a:t>
            </a:r>
            <a:endParaRPr lang="pl-PL" sz="28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437112"/>
            <a:ext cx="2006455" cy="143691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5" name="pole tekstowe 4"/>
          <p:cNvSpPr txBox="1"/>
          <p:nvPr/>
        </p:nvSpPr>
        <p:spPr>
          <a:xfrm>
            <a:off x="395536" y="6021288"/>
            <a:ext cx="1402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Teren podmokły</a:t>
            </a:r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214" y="3726940"/>
            <a:ext cx="1334251" cy="265992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7" name="pole tekstowe 6"/>
          <p:cNvSpPr txBox="1"/>
          <p:nvPr/>
        </p:nvSpPr>
        <p:spPr>
          <a:xfrm>
            <a:off x="6846271" y="6380733"/>
            <a:ext cx="1402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Potok</a:t>
            </a:r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507" y="3866337"/>
            <a:ext cx="1493506" cy="232876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9" name="pole tekstowe 8"/>
          <p:cNvSpPr txBox="1"/>
          <p:nvPr/>
        </p:nvSpPr>
        <p:spPr>
          <a:xfrm>
            <a:off x="2526507" y="6196067"/>
            <a:ext cx="1402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Rów melioracyjny</a:t>
            </a:r>
            <a:endParaRPr lang="pl-PL" dirty="0"/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4437112"/>
            <a:ext cx="2017555" cy="179338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1" name="pole tekstowe 10"/>
          <p:cNvSpPr txBox="1"/>
          <p:nvPr/>
        </p:nvSpPr>
        <p:spPr>
          <a:xfrm>
            <a:off x="4355976" y="6309320"/>
            <a:ext cx="1402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Strumień</a:t>
            </a:r>
            <a:endParaRPr lang="pl-PL" dirty="0"/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592" y="1844107"/>
            <a:ext cx="1924418" cy="170391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3" name="pole tekstowe 12"/>
          <p:cNvSpPr txBox="1"/>
          <p:nvPr/>
        </p:nvSpPr>
        <p:spPr>
          <a:xfrm>
            <a:off x="7986885" y="3548017"/>
            <a:ext cx="851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K</a:t>
            </a:r>
            <a:r>
              <a:rPr lang="pl-PL" dirty="0" smtClean="0"/>
              <a:t>ałuże</a:t>
            </a:r>
            <a:endParaRPr lang="pl-PL" dirty="0"/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67544" y="332656"/>
            <a:ext cx="760895" cy="112791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97991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Dziedziny</a:t>
            </a:r>
            <a:endParaRPr lang="pl-PL" dirty="0"/>
          </a:p>
        </p:txBody>
      </p:sp>
      <p:pic>
        <p:nvPicPr>
          <p:cNvPr id="10" name="Symbol zastępczy obrazu 9"/>
          <p:cNvPicPr>
            <a:picLocks noGrp="1" noChangeAspect="1"/>
          </p:cNvPicPr>
          <p:nvPr>
            <p:ph type="pic" idx="1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44" b="5444"/>
          <a:stretch>
            <a:fillRect/>
          </a:stretch>
        </p:blipFill>
        <p:spPr>
          <a:xfrm>
            <a:off x="353136" y="2031501"/>
            <a:ext cx="1514721" cy="1691835"/>
          </a:xfrm>
        </p:spPr>
      </p:pic>
      <p:sp>
        <p:nvSpPr>
          <p:cNvPr id="5" name="Symbol zastępczy tekstu 4"/>
          <p:cNvSpPr>
            <a:spLocks noGrp="1"/>
          </p:cNvSpPr>
          <p:nvPr>
            <p:ph type="body" sz="half" idx="18"/>
          </p:nvPr>
        </p:nvSpPr>
        <p:spPr>
          <a:xfrm>
            <a:off x="383332" y="4883687"/>
            <a:ext cx="1236153" cy="1311456"/>
          </a:xfrm>
        </p:spPr>
        <p:txBody>
          <a:bodyPr/>
          <a:lstStyle/>
          <a:p>
            <a:r>
              <a:rPr lang="pl-PL" b="1" dirty="0"/>
              <a:t>Fauna wodna</a:t>
            </a:r>
          </a:p>
          <a:p>
            <a:endParaRPr lang="pl-PL" dirty="0"/>
          </a:p>
        </p:txBody>
      </p:sp>
      <p:sp>
        <p:nvSpPr>
          <p:cNvPr id="32" name="Symbol zastępczy tekstu 5"/>
          <p:cNvSpPr txBox="1">
            <a:spLocks/>
          </p:cNvSpPr>
          <p:nvPr/>
        </p:nvSpPr>
        <p:spPr>
          <a:xfrm>
            <a:off x="3446369" y="4357220"/>
            <a:ext cx="2476371" cy="576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ct val="85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2200" b="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pl-PL"/>
          </a:p>
        </p:txBody>
      </p:sp>
      <p:sp>
        <p:nvSpPr>
          <p:cNvPr id="33" name="Symbol zastępczy tekstu 7"/>
          <p:cNvSpPr txBox="1">
            <a:spLocks/>
          </p:cNvSpPr>
          <p:nvPr/>
        </p:nvSpPr>
        <p:spPr>
          <a:xfrm>
            <a:off x="3445311" y="4933481"/>
            <a:ext cx="2477514" cy="101011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9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9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9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9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9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9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pl-PL"/>
          </a:p>
        </p:txBody>
      </p:sp>
      <p:pic>
        <p:nvPicPr>
          <p:cNvPr id="20" name="Symbol zastępczy obrazu 19"/>
          <p:cNvPicPr>
            <a:picLocks noGrp="1" noChangeAspect="1"/>
          </p:cNvPicPr>
          <p:nvPr>
            <p:ph type="pic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4" r="5234"/>
          <a:stretch>
            <a:fillRect/>
          </a:stretch>
        </p:blipFill>
        <p:spPr>
          <a:xfrm>
            <a:off x="7323225" y="2078163"/>
            <a:ext cx="1472943" cy="1645172"/>
          </a:xfrm>
        </p:spPr>
      </p:pic>
      <p:sp>
        <p:nvSpPr>
          <p:cNvPr id="38" name="Symbol zastępczy tekstu 2"/>
          <p:cNvSpPr>
            <a:spLocks noGrp="1"/>
          </p:cNvSpPr>
          <p:nvPr>
            <p:ph type="body" idx="1"/>
          </p:nvPr>
        </p:nvSpPr>
        <p:spPr>
          <a:xfrm>
            <a:off x="7323225" y="4037494"/>
            <a:ext cx="1452965" cy="532035"/>
          </a:xfrm>
        </p:spPr>
        <p:txBody>
          <a:bodyPr/>
          <a:lstStyle/>
          <a:p>
            <a:r>
              <a:rPr lang="pl-PL" dirty="0" smtClean="0"/>
              <a:t>Projekt nr 5</a:t>
            </a:r>
            <a:endParaRPr lang="pl-PL" dirty="0"/>
          </a:p>
        </p:txBody>
      </p:sp>
      <p:sp>
        <p:nvSpPr>
          <p:cNvPr id="39" name="Symbol zastępczy tekstu 4"/>
          <p:cNvSpPr>
            <a:spLocks noGrp="1"/>
          </p:cNvSpPr>
          <p:nvPr>
            <p:ph type="body" sz="half" idx="18"/>
          </p:nvPr>
        </p:nvSpPr>
        <p:spPr>
          <a:xfrm>
            <a:off x="2105776" y="4933480"/>
            <a:ext cx="1460759" cy="1311456"/>
          </a:xfrm>
        </p:spPr>
        <p:txBody>
          <a:bodyPr/>
          <a:lstStyle/>
          <a:p>
            <a:r>
              <a:rPr lang="pl-PL" b="1" dirty="0"/>
              <a:t>Charakterystyka fizyko-chemiczna wód</a:t>
            </a:r>
          </a:p>
        </p:txBody>
      </p:sp>
      <p:sp>
        <p:nvSpPr>
          <p:cNvPr id="41" name="Symbol zastępczy tekstu 4"/>
          <p:cNvSpPr>
            <a:spLocks noGrp="1"/>
          </p:cNvSpPr>
          <p:nvPr>
            <p:ph type="body" sz="half" idx="18"/>
          </p:nvPr>
        </p:nvSpPr>
        <p:spPr>
          <a:xfrm>
            <a:off x="3843767" y="4962088"/>
            <a:ext cx="1235095" cy="1311456"/>
          </a:xfrm>
        </p:spPr>
        <p:txBody>
          <a:bodyPr/>
          <a:lstStyle/>
          <a:p>
            <a:r>
              <a:rPr lang="pl-PL" b="1" dirty="0"/>
              <a:t>Mineralne </a:t>
            </a: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>i </a:t>
            </a:r>
            <a:r>
              <a:rPr lang="pl-PL" b="1" dirty="0"/>
              <a:t>organiczne cząsteczki zawiesin</a:t>
            </a:r>
          </a:p>
        </p:txBody>
      </p:sp>
      <p:sp>
        <p:nvSpPr>
          <p:cNvPr id="46" name="Symbol zastępczy tekstu 4"/>
          <p:cNvSpPr>
            <a:spLocks noGrp="1"/>
          </p:cNvSpPr>
          <p:nvPr>
            <p:ph type="body" sz="half" idx="18"/>
          </p:nvPr>
        </p:nvSpPr>
        <p:spPr>
          <a:xfrm>
            <a:off x="5586222" y="4870101"/>
            <a:ext cx="1506057" cy="1311456"/>
          </a:xfrm>
        </p:spPr>
        <p:txBody>
          <a:bodyPr/>
          <a:lstStyle/>
          <a:p>
            <a:r>
              <a:rPr lang="pl-PL" b="1" dirty="0"/>
              <a:t>Procesy </a:t>
            </a:r>
            <a:r>
              <a:rPr lang="pl-PL" b="1" dirty="0" smtClean="0"/>
              <a:t>mikrobiologiczne</a:t>
            </a:r>
            <a:endParaRPr lang="pl-PL" b="1" dirty="0"/>
          </a:p>
          <a:p>
            <a:endParaRPr lang="pl-PL" dirty="0"/>
          </a:p>
        </p:txBody>
      </p:sp>
      <p:sp>
        <p:nvSpPr>
          <p:cNvPr id="48" name="Symbol zastępczy tekstu 4"/>
          <p:cNvSpPr>
            <a:spLocks noGrp="1"/>
          </p:cNvSpPr>
          <p:nvPr>
            <p:ph type="body" sz="half" idx="18"/>
          </p:nvPr>
        </p:nvSpPr>
        <p:spPr>
          <a:xfrm>
            <a:off x="7323225" y="4883687"/>
            <a:ext cx="1425239" cy="1311456"/>
          </a:xfrm>
        </p:spPr>
        <p:txBody>
          <a:bodyPr/>
          <a:lstStyle/>
          <a:p>
            <a:r>
              <a:rPr lang="pl-PL" b="1" dirty="0"/>
              <a:t>Wykorzystanie „ukrytej” wody</a:t>
            </a:r>
          </a:p>
          <a:p>
            <a:endParaRPr lang="pl-PL" dirty="0"/>
          </a:p>
        </p:txBody>
      </p:sp>
      <p:sp>
        <p:nvSpPr>
          <p:cNvPr id="23" name="Symbol zastępczy tekstu 2"/>
          <p:cNvSpPr>
            <a:spLocks noGrp="1"/>
          </p:cNvSpPr>
          <p:nvPr>
            <p:ph type="body" idx="1"/>
          </p:nvPr>
        </p:nvSpPr>
        <p:spPr>
          <a:xfrm>
            <a:off x="2105777" y="4091203"/>
            <a:ext cx="1460758" cy="532035"/>
          </a:xfrm>
        </p:spPr>
        <p:txBody>
          <a:bodyPr/>
          <a:lstStyle/>
          <a:p>
            <a:r>
              <a:rPr lang="pl-PL" dirty="0" smtClean="0"/>
              <a:t>Projekt nr 2</a:t>
            </a:r>
            <a:endParaRPr lang="pl-PL" dirty="0"/>
          </a:p>
        </p:txBody>
      </p:sp>
      <p:sp>
        <p:nvSpPr>
          <p:cNvPr id="24" name="Symbol zastępczy tekstu 2"/>
          <p:cNvSpPr>
            <a:spLocks noGrp="1"/>
          </p:cNvSpPr>
          <p:nvPr>
            <p:ph type="body" idx="1"/>
          </p:nvPr>
        </p:nvSpPr>
        <p:spPr>
          <a:xfrm>
            <a:off x="5577466" y="4064060"/>
            <a:ext cx="1436198" cy="548932"/>
          </a:xfrm>
        </p:spPr>
        <p:txBody>
          <a:bodyPr/>
          <a:lstStyle/>
          <a:p>
            <a:r>
              <a:rPr lang="pl-PL" dirty="0" smtClean="0"/>
              <a:t>Projekt nr 4</a:t>
            </a:r>
            <a:endParaRPr lang="pl-PL" dirty="0"/>
          </a:p>
        </p:txBody>
      </p:sp>
      <p:sp>
        <p:nvSpPr>
          <p:cNvPr id="25" name="Symbol zastępczy tekstu 2"/>
          <p:cNvSpPr>
            <a:spLocks noGrp="1"/>
          </p:cNvSpPr>
          <p:nvPr>
            <p:ph type="body" idx="1"/>
          </p:nvPr>
        </p:nvSpPr>
        <p:spPr>
          <a:xfrm>
            <a:off x="3845518" y="4100109"/>
            <a:ext cx="1452965" cy="532035"/>
          </a:xfrm>
        </p:spPr>
        <p:txBody>
          <a:bodyPr/>
          <a:lstStyle/>
          <a:p>
            <a:r>
              <a:rPr lang="pl-PL" dirty="0" smtClean="0"/>
              <a:t>Projekt nr 3</a:t>
            </a:r>
            <a:endParaRPr lang="pl-PL" dirty="0"/>
          </a:p>
        </p:txBody>
      </p:sp>
      <p:sp>
        <p:nvSpPr>
          <p:cNvPr id="26" name="Symbol zastępczy tekstu 5"/>
          <p:cNvSpPr txBox="1">
            <a:spLocks/>
          </p:cNvSpPr>
          <p:nvPr/>
        </p:nvSpPr>
        <p:spPr>
          <a:xfrm>
            <a:off x="3446454" y="4357217"/>
            <a:ext cx="2476371" cy="576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914400" rtl="0" eaLnBrk="1" latinLnBrk="0" hangingPunct="1">
              <a:lnSpc>
                <a:spcPct val="85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2200" b="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b="1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pl-PL"/>
          </a:p>
        </p:txBody>
      </p:sp>
      <p:sp>
        <p:nvSpPr>
          <p:cNvPr id="27" name="Symbol zastępczy tekstu 2"/>
          <p:cNvSpPr>
            <a:spLocks noGrp="1"/>
          </p:cNvSpPr>
          <p:nvPr>
            <p:ph type="body" idx="1"/>
          </p:nvPr>
        </p:nvSpPr>
        <p:spPr>
          <a:xfrm>
            <a:off x="385387" y="4060825"/>
            <a:ext cx="1452965" cy="532035"/>
          </a:xfrm>
        </p:spPr>
        <p:txBody>
          <a:bodyPr/>
          <a:lstStyle/>
          <a:p>
            <a:r>
              <a:rPr lang="pl-PL" dirty="0" smtClean="0"/>
              <a:t>Projekt nr 1</a:t>
            </a:r>
            <a:endParaRPr lang="pl-PL" dirty="0"/>
          </a:p>
        </p:txBody>
      </p:sp>
      <p:pic>
        <p:nvPicPr>
          <p:cNvPr id="12" name="Symbol zastępczy obrazu 11"/>
          <p:cNvPicPr>
            <a:picLocks noGrp="1" noChangeAspect="1"/>
          </p:cNvPicPr>
          <p:nvPr>
            <p:ph type="pic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15" b="8115"/>
          <a:stretch>
            <a:fillRect/>
          </a:stretch>
        </p:blipFill>
        <p:spPr>
          <a:xfrm>
            <a:off x="2105776" y="2024063"/>
            <a:ext cx="1514870" cy="1692000"/>
          </a:xfrm>
        </p:spPr>
      </p:pic>
      <p:pic>
        <p:nvPicPr>
          <p:cNvPr id="13" name="Symbol zastępczy obrazu 12"/>
          <p:cNvPicPr>
            <a:picLocks noGrp="1" noChangeAspect="1"/>
          </p:cNvPicPr>
          <p:nvPr>
            <p:ph type="pic" idx="1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5" r="3455"/>
          <a:stretch>
            <a:fillRect/>
          </a:stretch>
        </p:blipFill>
        <p:spPr>
          <a:xfrm>
            <a:off x="3843767" y="2078163"/>
            <a:ext cx="1513547" cy="1692000"/>
          </a:xfrm>
        </p:spPr>
      </p:pic>
      <p:pic>
        <p:nvPicPr>
          <p:cNvPr id="19" name="Symbol zastępczy obrazu 18"/>
          <p:cNvPicPr>
            <a:picLocks noGrp="1" noChangeAspect="1"/>
          </p:cNvPicPr>
          <p:nvPr>
            <p:ph type="pic" idx="15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9" b="8079"/>
          <a:stretch>
            <a:fillRect/>
          </a:stretch>
        </p:blipFill>
        <p:spPr>
          <a:xfrm>
            <a:off x="5590915" y="2109051"/>
            <a:ext cx="1513547" cy="1692000"/>
          </a:xfrm>
        </p:spPr>
      </p:pic>
      <p:pic>
        <p:nvPicPr>
          <p:cNvPr id="21" name="Obraz 2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74627" y="317250"/>
            <a:ext cx="1005085" cy="148988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85866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/>
              <a:t/>
            </a:r>
            <a:br>
              <a:rPr lang="pl-PL" dirty="0"/>
            </a:br>
            <a:r>
              <a:rPr lang="pl-PL" dirty="0"/>
              <a:t>Partnerzy/wykonawcy</a:t>
            </a:r>
            <a:r>
              <a:rPr lang="pl-PL" b="1" dirty="0"/>
              <a:t/>
            </a:r>
            <a:br>
              <a:rPr lang="pl-PL" b="1" dirty="0"/>
            </a:br>
            <a:endParaRPr lang="pl-PL" dirty="0"/>
          </a:p>
        </p:txBody>
      </p:sp>
      <p:graphicFrame>
        <p:nvGraphicFramePr>
          <p:cNvPr id="7" name="Symbol zastępczy zawartości 6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2083076173"/>
              </p:ext>
            </p:extLst>
          </p:nvPr>
        </p:nvGraphicFramePr>
        <p:xfrm>
          <a:off x="251520" y="1484784"/>
          <a:ext cx="8640002" cy="45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/>
                <a:gridCol w="1172428"/>
                <a:gridCol w="1234286"/>
                <a:gridCol w="1234286"/>
                <a:gridCol w="1234286"/>
                <a:gridCol w="1234286"/>
                <a:gridCol w="1234286"/>
              </a:tblGrid>
              <a:tr h="1332536"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endParaRPr lang="pl-PL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 marL="68580" marR="68580"/>
                </a:tc>
              </a:tr>
              <a:tr h="1583732">
                <a:tc>
                  <a:txBody>
                    <a:bodyPr/>
                    <a:lstStyle/>
                    <a:p>
                      <a:r>
                        <a:rPr lang="pl-PL" sz="1600" b="0" i="0" u="none" strike="noStrike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Dzika Polska</a:t>
                      </a:r>
                    </a:p>
                    <a:p>
                      <a:r>
                        <a:rPr lang="pl-PL" sz="1600" b="1" i="0" u="none" strike="noStrike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Dorota Adamkiewicz</a:t>
                      </a:r>
                      <a:endParaRPr lang="pl-PL" sz="1600" b="1" i="0" u="none" strike="noStrike" baseline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pl-PL" sz="16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Dzika Polska</a:t>
                      </a:r>
                    </a:p>
                    <a:p>
                      <a:r>
                        <a:rPr lang="pl-PL" sz="16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Joanna Łęska </a:t>
                      </a:r>
                      <a:endParaRPr lang="pl-PL" sz="1600" b="1" i="0" u="none" strike="noStrike" baseline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pl-PL" sz="16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Instytut Oceanologii PAN</a:t>
                      </a:r>
                    </a:p>
                    <a:p>
                      <a:r>
                        <a:rPr lang="pl-PL" sz="16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Lech </a:t>
                      </a:r>
                      <a:r>
                        <a:rPr lang="pl-PL" sz="1600" b="1" i="0" u="none" strike="noStrike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Kotwicki</a:t>
                      </a:r>
                      <a:r>
                        <a:rPr lang="pl-PL" sz="16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pl-PL" sz="1600" b="1" i="0" u="none" strike="noStrike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pl-PL" sz="16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Instytut Oceanologii PAN</a:t>
                      </a:r>
                    </a:p>
                    <a:p>
                      <a:r>
                        <a:rPr lang="pl-PL" sz="16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Joanna Przytarska</a:t>
                      </a:r>
                      <a:endParaRPr lang="pl-PL" sz="1600" b="1" i="0" u="none" strike="noStrike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pl-PL" sz="1600" b="0" i="0" u="none" strike="noStrike" baseline="0" dirty="0" smtClean="0">
                          <a:solidFill>
                            <a:schemeClr val="tx1"/>
                          </a:solidFill>
                        </a:rPr>
                        <a:t>Instytut Oceanologii PAN</a:t>
                      </a:r>
                    </a:p>
                    <a:p>
                      <a:r>
                        <a:rPr lang="pl-PL" sz="1600" b="1" i="0" u="none" strike="noStrike" baseline="0" dirty="0" smtClean="0">
                          <a:solidFill>
                            <a:schemeClr val="tx1"/>
                          </a:solidFill>
                        </a:rPr>
                        <a:t>Jan Marcin Węsławski</a:t>
                      </a:r>
                      <a:endParaRPr lang="pl-PL" sz="1600" b="1" i="0" u="none" strike="noStrike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pl-PL" sz="1600" b="0" i="0" u="none" strike="noStrike" baseline="0" dirty="0" smtClean="0">
                          <a:solidFill>
                            <a:schemeClr val="tx1"/>
                          </a:solidFill>
                        </a:rPr>
                        <a:t>Gdański Uniwersytet Medyczny</a:t>
                      </a:r>
                    </a:p>
                    <a:p>
                      <a:r>
                        <a:rPr lang="pl-PL" sz="16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Maria Bartoszewicz </a:t>
                      </a:r>
                      <a:endParaRPr lang="pl-PL" sz="1600" b="1" i="0" u="none" strike="noStrike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pl-PL" sz="16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Instytut Oceanologii PAN</a:t>
                      </a:r>
                    </a:p>
                    <a:p>
                      <a:r>
                        <a:rPr lang="pl-PL" sz="16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Joanna Piwowarczyk</a:t>
                      </a:r>
                      <a:endParaRPr lang="pl-PL" sz="1600" b="1" i="0" u="none" strike="noStrike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/>
                </a:tc>
              </a:tr>
              <a:tr h="15837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i="0" dirty="0" smtClean="0">
                          <a:latin typeface="+mn-lt"/>
                        </a:rPr>
                        <a:t>Autorka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i="0" dirty="0" smtClean="0">
                          <a:latin typeface="+mn-lt"/>
                        </a:rPr>
                        <a:t>Reżyser</a:t>
                      </a:r>
                    </a:p>
                    <a:p>
                      <a:endParaRPr lang="pl-PL" sz="1600" i="0" dirty="0">
                        <a:latin typeface="+mn-lt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i="0" dirty="0" smtClean="0">
                          <a:latin typeface="+mn-lt"/>
                        </a:rPr>
                        <a:t>Autorka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i="0" dirty="0" smtClean="0">
                          <a:latin typeface="+mn-lt"/>
                        </a:rPr>
                        <a:t>Reżyser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pl-PL" sz="16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Biolog morski</a:t>
                      </a:r>
                    </a:p>
                    <a:p>
                      <a:r>
                        <a:rPr lang="pl-PL" sz="16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Opiekun projektu nr 1</a:t>
                      </a:r>
                      <a:endParaRPr lang="pl-PL" sz="1600" i="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pl-PL" sz="16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Biolog morski</a:t>
                      </a:r>
                    </a:p>
                    <a:p>
                      <a:r>
                        <a:rPr lang="pl-PL" sz="16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Opiekun projektu nr 2</a:t>
                      </a:r>
                      <a:endParaRPr lang="pl-PL" sz="1600" i="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pl-PL" sz="16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Biolog morski</a:t>
                      </a:r>
                    </a:p>
                    <a:p>
                      <a:r>
                        <a:rPr lang="pl-PL" sz="16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Opiekun projektu nr 3</a:t>
                      </a:r>
                      <a:endParaRPr lang="pl-PL" sz="1600" i="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pl-PL" sz="16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Oceanograf Opiekun projektu nr 4</a:t>
                      </a:r>
                      <a:endParaRPr lang="pl-PL" sz="1600" i="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Ekonomia środowiska naturalnego </a:t>
                      </a:r>
                      <a:endParaRPr lang="pl-PL" sz="1600" i="0" dirty="0" smtClean="0"/>
                    </a:p>
                    <a:p>
                      <a:r>
                        <a:rPr lang="pl-PL" sz="160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Opiekun projektu nr 5</a:t>
                      </a:r>
                      <a:endParaRPr lang="pl-PL" sz="1600" i="0" dirty="0"/>
                    </a:p>
                  </a:txBody>
                  <a:tcPr marL="68580" marR="68580"/>
                </a:tc>
              </a:tr>
            </a:tbl>
          </a:graphicData>
        </a:graphic>
      </p:graphicFrame>
      <p:pic>
        <p:nvPicPr>
          <p:cNvPr id="22" name="Obraz 21" descr=" 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00808"/>
            <a:ext cx="500063" cy="82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Obraz 22" descr=" 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772816"/>
            <a:ext cx="500063" cy="82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Obraz 23" descr=" 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700808"/>
            <a:ext cx="500063" cy="82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Obraz 24" descr=" 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700808"/>
            <a:ext cx="500063" cy="82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Obraz 25" descr=" 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700808"/>
            <a:ext cx="500063" cy="82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Obraz 26" descr="MB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700808"/>
            <a:ext cx="500063" cy="82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Obraz 27" descr=" 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700808"/>
            <a:ext cx="500063" cy="82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Obraz 17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83568" y="188640"/>
            <a:ext cx="760895" cy="112791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2281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773338" cy="1596177"/>
          </a:xfrm>
        </p:spPr>
        <p:txBody>
          <a:bodyPr/>
          <a:lstStyle/>
          <a:p>
            <a:r>
              <a:rPr lang="pl-PL" dirty="0" smtClean="0"/>
              <a:t>Gdzie znaleźć informacje 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4294967295"/>
          </p:nvPr>
        </p:nvSpPr>
        <p:spPr>
          <a:xfrm>
            <a:off x="467544" y="1556792"/>
            <a:ext cx="8136904" cy="342410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l-PL" sz="2800" dirty="0" smtClean="0"/>
              <a:t>Jak przeprowadzić akcję i zebrać rzetelne dane:</a:t>
            </a:r>
          </a:p>
          <a:p>
            <a:pPr marL="0" indent="0">
              <a:buNone/>
            </a:pPr>
            <a:r>
              <a:rPr lang="pl-PL" sz="2800" dirty="0" smtClean="0"/>
              <a:t>http</a:t>
            </a:r>
            <a:r>
              <a:rPr lang="pl-PL" sz="2800" dirty="0"/>
              <a:t>://www.iopan.gda.pl/projects/NaukaObywatelska/index2.html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1321" y="3044443"/>
            <a:ext cx="4321478" cy="324110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1736" y="3044443"/>
            <a:ext cx="2149020" cy="333382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332656"/>
            <a:ext cx="760895" cy="112791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7" name="Obraz 6" descr="E:\ART\loga\iopan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068960"/>
            <a:ext cx="576064" cy="720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260648"/>
            <a:ext cx="1447944" cy="128706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9883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755576" y="1340768"/>
            <a:ext cx="7772400" cy="1470025"/>
          </a:xfrm>
        </p:spPr>
        <p:txBody>
          <a:bodyPr/>
          <a:lstStyle/>
          <a:p>
            <a:r>
              <a:rPr lang="pl-PL" dirty="0" smtClean="0"/>
              <a:t>Bakterie w naszym środowisku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475656" y="2924944"/>
            <a:ext cx="6400800" cy="1752600"/>
          </a:xfrm>
        </p:spPr>
        <p:txBody>
          <a:bodyPr/>
          <a:lstStyle/>
          <a:p>
            <a:r>
              <a:rPr lang="pl-PL" dirty="0" smtClean="0"/>
              <a:t>Projekt obywatelski: „Ukryta woda”</a:t>
            </a:r>
            <a:endParaRPr lang="pl-PL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395536" y="620688"/>
            <a:ext cx="7992888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/>
              <a:t>Bez bakterii życie na Ziemi nie byłoby możliwe. </a:t>
            </a:r>
            <a:endParaRPr lang="pl-PL" sz="3200" dirty="0" smtClean="0"/>
          </a:p>
          <a:p>
            <a:endParaRPr lang="pl-PL" sz="2400" dirty="0"/>
          </a:p>
          <a:p>
            <a:r>
              <a:rPr lang="pl-PL" sz="2400" dirty="0" smtClean="0"/>
              <a:t>Podstawowym </a:t>
            </a:r>
            <a:r>
              <a:rPr lang="pl-PL" sz="2400" dirty="0"/>
              <a:t>zadaniem bakterii jest rozkład martwej materii organicznej, gdyby ten proces nie </a:t>
            </a:r>
            <a:r>
              <a:rPr lang="pl-PL" sz="2400" dirty="0" smtClean="0"/>
              <a:t>zachodził,</a:t>
            </a:r>
            <a:br>
              <a:rPr lang="pl-PL" sz="2400" dirty="0" smtClean="0"/>
            </a:br>
            <a:r>
              <a:rPr lang="pl-PL" sz="2400" dirty="0" smtClean="0"/>
              <a:t>na </a:t>
            </a:r>
            <a:r>
              <a:rPr lang="pl-PL" sz="2400" dirty="0"/>
              <a:t>powierzchni </a:t>
            </a:r>
            <a:r>
              <a:rPr lang="pl-PL" sz="2400" dirty="0" smtClean="0"/>
              <a:t>Ziemi </a:t>
            </a:r>
            <a:r>
              <a:rPr lang="pl-PL" sz="2400" dirty="0"/>
              <a:t>i w wodzie zgromadziłyby się </a:t>
            </a:r>
            <a:r>
              <a:rPr lang="pl-PL" sz="2400" dirty="0" smtClean="0"/>
              <a:t>szczątki obumarłych roślin </a:t>
            </a:r>
            <a:r>
              <a:rPr lang="pl-PL" sz="2400" dirty="0"/>
              <a:t>i </a:t>
            </a:r>
            <a:r>
              <a:rPr lang="pl-PL" sz="2400" dirty="0" smtClean="0"/>
              <a:t>zwierząt, </a:t>
            </a:r>
            <a:r>
              <a:rPr lang="pl-PL" sz="2400" dirty="0"/>
              <a:t>a życie ustałoby z braku obiegu </a:t>
            </a:r>
            <a:r>
              <a:rPr lang="pl-PL" sz="2400" dirty="0" smtClean="0"/>
              <a:t>materii, a zwłaszcza pierwiastków biogennych.</a:t>
            </a:r>
            <a:endParaRPr lang="pl-PL" sz="2400" dirty="0"/>
          </a:p>
          <a:p>
            <a:endParaRPr lang="pl-PL" dirty="0"/>
          </a:p>
        </p:txBody>
      </p:sp>
      <p:pic>
        <p:nvPicPr>
          <p:cNvPr id="2050" name="Picture 2" descr="http://www.vaderstad.com/ImageVaultFiles/id_3039/cf_5/st_edited/NNswPrXtiAPgl8czx5R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3575343"/>
            <a:ext cx="4371975" cy="27146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611560" y="332656"/>
            <a:ext cx="698477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>
                <a:latin typeface="+mj-lt"/>
              </a:rPr>
              <a:t>Bez bakterii życie na Ziemi nie byłoby </a:t>
            </a:r>
            <a:r>
              <a:rPr lang="pl-PL" sz="2800" dirty="0" smtClean="0">
                <a:latin typeface="+mj-lt"/>
              </a:rPr>
              <a:t>możliwe.</a:t>
            </a:r>
            <a:endParaRPr lang="pl-PL" sz="2800" dirty="0">
              <a:solidFill>
                <a:srgbClr val="231F20"/>
              </a:solidFill>
              <a:latin typeface="+mj-lt"/>
              <a:ea typeface="Times New Roman" panose="02020603050405020304" pitchFamily="18" charset="0"/>
            </a:endParaRPr>
          </a:p>
          <a:p>
            <a:endParaRPr lang="pl-PL" sz="2800" dirty="0">
              <a:solidFill>
                <a:srgbClr val="231F20"/>
              </a:solidFill>
              <a:latin typeface="+mj-lt"/>
              <a:ea typeface="Times New Roman" panose="02020603050405020304" pitchFamily="18" charset="0"/>
            </a:endParaRPr>
          </a:p>
          <a:p>
            <a:r>
              <a:rPr lang="pl-PL" sz="2800" dirty="0" smtClean="0">
                <a:solidFill>
                  <a:srgbClr val="231F20"/>
                </a:solidFill>
                <a:latin typeface="+mj-lt"/>
                <a:ea typeface="Times New Roman" panose="02020603050405020304" pitchFamily="18" charset="0"/>
              </a:rPr>
              <a:t>Mikroorganizmy to </a:t>
            </a:r>
            <a:r>
              <a:rPr lang="pl-PL" sz="2800" dirty="0">
                <a:solidFill>
                  <a:srgbClr val="231F20"/>
                </a:solidFill>
                <a:latin typeface="+mj-lt"/>
                <a:ea typeface="Times New Roman" panose="02020603050405020304" pitchFamily="18" charset="0"/>
              </a:rPr>
              <a:t>nie tylko najliczniejsze organizmy na Ziemi, </a:t>
            </a:r>
            <a:r>
              <a:rPr lang="pl-PL" sz="2800" dirty="0" smtClean="0">
                <a:solidFill>
                  <a:srgbClr val="231F20"/>
                </a:solidFill>
                <a:latin typeface="+mj-lt"/>
                <a:ea typeface="Times New Roman" panose="02020603050405020304" pitchFamily="18" charset="0"/>
              </a:rPr>
              <a:t>stanowią też największą </a:t>
            </a:r>
            <a:r>
              <a:rPr lang="pl-PL" sz="2800" dirty="0">
                <a:solidFill>
                  <a:srgbClr val="231F20"/>
                </a:solidFill>
                <a:latin typeface="+mj-lt"/>
                <a:ea typeface="Times New Roman" panose="02020603050405020304" pitchFamily="18" charset="0"/>
              </a:rPr>
              <a:t>biomasę – czyli żywą wagę. </a:t>
            </a:r>
            <a:endParaRPr lang="pl-PL" sz="2800" dirty="0">
              <a:latin typeface="+mj-lt"/>
            </a:endParaRPr>
          </a:p>
        </p:txBody>
      </p:sp>
      <p:pic>
        <p:nvPicPr>
          <p:cNvPr id="3074" name="Picture 2" descr="http://content.bandzoogle.com/users/bairdwaterconditioning/images/content/Salmonella-3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212976"/>
            <a:ext cx="3133452" cy="3123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7096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611560" y="1052736"/>
            <a:ext cx="777686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 smtClean="0">
                <a:solidFill>
                  <a:srgbClr val="231F20"/>
                </a:solidFill>
                <a:effectLst/>
                <a:latin typeface="+mj-lt"/>
                <a:ea typeface="Times New Roman" panose="02020603050405020304" pitchFamily="18" charset="0"/>
              </a:rPr>
              <a:t>Bakterie nie tylko </a:t>
            </a:r>
            <a:r>
              <a:rPr lang="pl-PL" sz="2400" b="1" dirty="0" smtClean="0">
                <a:solidFill>
                  <a:srgbClr val="231F20"/>
                </a:solidFill>
                <a:effectLst/>
                <a:latin typeface="+mj-lt"/>
                <a:ea typeface="Times New Roman" panose="02020603050405020304" pitchFamily="18" charset="0"/>
              </a:rPr>
              <a:t>najliczniejsze</a:t>
            </a:r>
            <a:r>
              <a:rPr lang="pl-PL" sz="2400" dirty="0" smtClean="0">
                <a:solidFill>
                  <a:srgbClr val="231F20"/>
                </a:solidFill>
                <a:effectLst/>
                <a:latin typeface="+mj-lt"/>
                <a:ea typeface="Times New Roman" panose="02020603050405020304" pitchFamily="18" charset="0"/>
              </a:rPr>
              <a:t>, stanowiące </a:t>
            </a:r>
            <a:r>
              <a:rPr lang="pl-PL" sz="2400" b="1" dirty="0" smtClean="0">
                <a:solidFill>
                  <a:srgbClr val="231F20"/>
                </a:solidFill>
                <a:effectLst/>
                <a:latin typeface="+mj-lt"/>
                <a:ea typeface="Times New Roman" panose="02020603050405020304" pitchFamily="18" charset="0"/>
              </a:rPr>
              <a:t>największą żywą masę</a:t>
            </a:r>
            <a:r>
              <a:rPr lang="pl-PL" sz="2400" dirty="0" smtClean="0">
                <a:solidFill>
                  <a:srgbClr val="231F20"/>
                </a:solidFill>
                <a:effectLst/>
                <a:latin typeface="+mj-lt"/>
                <a:ea typeface="Times New Roman" panose="02020603050405020304" pitchFamily="18" charset="0"/>
              </a:rPr>
              <a:t>, ale też spełniają </a:t>
            </a:r>
            <a:r>
              <a:rPr lang="pl-PL" sz="2400" b="1" dirty="0" smtClean="0">
                <a:solidFill>
                  <a:srgbClr val="231F20"/>
                </a:solidFill>
                <a:effectLst/>
                <a:latin typeface="+mj-lt"/>
                <a:ea typeface="Times New Roman" panose="02020603050405020304" pitchFamily="18" charset="0"/>
              </a:rPr>
              <a:t>zadania o globalnym znaczeniu</a:t>
            </a:r>
            <a:r>
              <a:rPr lang="pl-PL" sz="2400" dirty="0" smtClean="0">
                <a:solidFill>
                  <a:srgbClr val="231F20"/>
                </a:solidFill>
                <a:effectLst/>
                <a:latin typeface="+mj-lt"/>
                <a:ea typeface="Times New Roman" panose="02020603050405020304" pitchFamily="18" charset="0"/>
              </a:rPr>
              <a:t>. </a:t>
            </a:r>
          </a:p>
          <a:p>
            <a:endParaRPr lang="pl-PL" sz="2400" dirty="0">
              <a:solidFill>
                <a:srgbClr val="231F20"/>
              </a:solidFill>
              <a:latin typeface="+mj-lt"/>
              <a:ea typeface="Times New Roman" panose="02020603050405020304" pitchFamily="18" charset="0"/>
            </a:endParaRPr>
          </a:p>
          <a:p>
            <a:r>
              <a:rPr lang="pl-PL" sz="2400" dirty="0" smtClean="0">
                <a:solidFill>
                  <a:srgbClr val="231F20"/>
                </a:solidFill>
                <a:effectLst/>
                <a:latin typeface="+mj-lt"/>
                <a:ea typeface="Times New Roman" panose="02020603050405020304" pitchFamily="18" charset="0"/>
              </a:rPr>
              <a:t>Najważniejsze z tych zadań mikroorganizmy wypełniły około  </a:t>
            </a:r>
            <a:r>
              <a:rPr lang="pl-PL" sz="2400" b="1" dirty="0" smtClean="0">
                <a:solidFill>
                  <a:srgbClr val="231F20"/>
                </a:solidFill>
                <a:effectLst/>
                <a:latin typeface="+mj-lt"/>
                <a:ea typeface="Times New Roman" panose="02020603050405020304" pitchFamily="18" charset="0"/>
              </a:rPr>
              <a:t>2 mld lat temu</a:t>
            </a:r>
            <a:r>
              <a:rPr lang="pl-PL" sz="2400" dirty="0" smtClean="0">
                <a:solidFill>
                  <a:srgbClr val="231F20"/>
                </a:solidFill>
                <a:effectLst/>
                <a:latin typeface="+mj-lt"/>
                <a:ea typeface="Times New Roman" panose="02020603050405020304" pitchFamily="18" charset="0"/>
              </a:rPr>
              <a:t>, kiedy masowo rozwijające się </a:t>
            </a:r>
            <a:r>
              <a:rPr lang="pl-PL" sz="2400" b="1" dirty="0" smtClean="0">
                <a:solidFill>
                  <a:srgbClr val="231F20"/>
                </a:solidFill>
                <a:effectLst/>
                <a:latin typeface="+mj-lt"/>
                <a:ea typeface="Times New Roman" panose="02020603050405020304" pitchFamily="18" charset="0"/>
              </a:rPr>
              <a:t>sinice</a:t>
            </a:r>
            <a:r>
              <a:rPr lang="pl-PL" sz="2400" dirty="0" smtClean="0">
                <a:solidFill>
                  <a:srgbClr val="231F20"/>
                </a:solidFill>
                <a:effectLst/>
                <a:latin typeface="+mj-lt"/>
                <a:ea typeface="Times New Roman" panose="02020603050405020304" pitchFamily="18" charset="0"/>
              </a:rPr>
              <a:t> pozbywając się toksycznego, dla ich komórek, tlenu uwalniały go do </a:t>
            </a:r>
            <a:r>
              <a:rPr lang="pl-PL" sz="2400" b="1" dirty="0" smtClean="0">
                <a:solidFill>
                  <a:srgbClr val="231F20"/>
                </a:solidFill>
                <a:effectLst/>
                <a:latin typeface="+mj-lt"/>
                <a:ea typeface="Times New Roman" panose="02020603050405020304" pitchFamily="18" charset="0"/>
              </a:rPr>
              <a:t>młodej ziemskiej atmosfery</a:t>
            </a:r>
            <a:r>
              <a:rPr lang="pl-PL" sz="2400" dirty="0" smtClean="0">
                <a:solidFill>
                  <a:srgbClr val="231F20"/>
                </a:solidFill>
                <a:effectLst/>
                <a:latin typeface="+mj-lt"/>
                <a:ea typeface="Times New Roman" panose="02020603050405020304" pitchFamily="18" charset="0"/>
              </a:rPr>
              <a:t>, aż w końcu osiągnął on swoje dzisiejsze stężenie w wodzie  i atmosferze. </a:t>
            </a:r>
          </a:p>
          <a:p>
            <a:endParaRPr lang="pl-PL" sz="2400" dirty="0">
              <a:solidFill>
                <a:srgbClr val="231F20"/>
              </a:solidFill>
              <a:latin typeface="+mj-lt"/>
              <a:ea typeface="Times New Roman" panose="02020603050405020304" pitchFamily="18" charset="0"/>
            </a:endParaRPr>
          </a:p>
          <a:p>
            <a:r>
              <a:rPr lang="pl-PL" sz="2400" dirty="0" smtClean="0">
                <a:solidFill>
                  <a:srgbClr val="231F20"/>
                </a:solidFill>
                <a:effectLst/>
                <a:latin typeface="+mj-lt"/>
                <a:ea typeface="Times New Roman" panose="02020603050405020304" pitchFamily="18" charset="0"/>
              </a:rPr>
              <a:t>Dziś mikroskopijne organizmy w oceanach produkują połowę </a:t>
            </a:r>
            <a:r>
              <a:rPr lang="pl-PL" sz="2400" b="1" dirty="0" smtClean="0">
                <a:solidFill>
                  <a:srgbClr val="231F20"/>
                </a:solidFill>
                <a:effectLst/>
                <a:latin typeface="+mj-lt"/>
                <a:ea typeface="Times New Roman" panose="02020603050405020304" pitchFamily="18" charset="0"/>
              </a:rPr>
              <a:t>potrzebnego nam do życia tlenu </a:t>
            </a:r>
            <a:r>
              <a:rPr lang="pl-PL" sz="2400" dirty="0" smtClean="0">
                <a:solidFill>
                  <a:srgbClr val="231F20"/>
                </a:solidFill>
                <a:effectLst/>
                <a:latin typeface="+mj-lt"/>
                <a:ea typeface="Times New Roman" panose="02020603050405020304" pitchFamily="18" charset="0"/>
              </a:rPr>
              <a:t>(drugą połowę dostarczają duże rośliny lądowe). </a:t>
            </a:r>
            <a:endParaRPr lang="pl-PL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214635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539552" y="1052736"/>
            <a:ext cx="82809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Z punktu widzenia ekologii jedną z ważniejszych cech bakterii </a:t>
            </a:r>
            <a:r>
              <a:rPr lang="pl-PL" sz="2400" b="1" dirty="0" smtClean="0"/>
              <a:t>jest ich powszechność. </a:t>
            </a:r>
          </a:p>
          <a:p>
            <a:r>
              <a:rPr lang="pl-PL" sz="2400" dirty="0" smtClean="0"/>
              <a:t>Zasiedliły środowiska gdzie zaistniała szansa na ich przetrwanie, ale </a:t>
            </a:r>
            <a:r>
              <a:rPr lang="pl-PL" sz="2400" b="1" dirty="0" smtClean="0"/>
              <a:t>nie jest to tożsame </a:t>
            </a:r>
            <a:r>
              <a:rPr lang="pl-PL" sz="2400" dirty="0" smtClean="0"/>
              <a:t>ze stwierdzeniem, że </a:t>
            </a:r>
            <a:r>
              <a:rPr lang="pl-PL" sz="2400" b="1" dirty="0" smtClean="0"/>
              <a:t>bakterie występują  wszędzie.</a:t>
            </a:r>
          </a:p>
          <a:p>
            <a:endParaRPr lang="pl-PL" sz="2400" dirty="0"/>
          </a:p>
          <a:p>
            <a:r>
              <a:rPr lang="pl-PL" sz="2400" dirty="0" smtClean="0"/>
              <a:t>Bakterie zasiedliły środowiska - od tych w których istnieją warunki o</a:t>
            </a:r>
            <a:r>
              <a:rPr lang="pl-PL" sz="2400" b="1" dirty="0" smtClean="0"/>
              <a:t>ptymalne</a:t>
            </a:r>
            <a:r>
              <a:rPr lang="pl-PL" sz="2400" dirty="0" smtClean="0"/>
              <a:t> - do </a:t>
            </a:r>
            <a:r>
              <a:rPr lang="pl-PL" sz="2400" b="1" dirty="0" smtClean="0"/>
              <a:t>ekstremalnych</a:t>
            </a:r>
            <a:r>
              <a:rPr lang="pl-PL" sz="2400" dirty="0" smtClean="0"/>
              <a:t> (bakterie fizjologicznie </a:t>
            </a:r>
            <a:br>
              <a:rPr lang="pl-PL" sz="2400" dirty="0" smtClean="0"/>
            </a:br>
            <a:r>
              <a:rPr lang="pl-PL" sz="2400" dirty="0" smtClean="0"/>
              <a:t>i genetycznie wyspecjalizowane).</a:t>
            </a:r>
          </a:p>
          <a:p>
            <a:endParaRPr lang="pl-PL" sz="2400" dirty="0"/>
          </a:p>
          <a:p>
            <a:r>
              <a:rPr lang="pl-PL" sz="2400" b="1" dirty="0" smtClean="0"/>
              <a:t>Bakterie określają granice życia na naszym globie.</a:t>
            </a:r>
          </a:p>
          <a:p>
            <a:endParaRPr lang="pl-PL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pole tekstowe 1"/>
          <p:cNvSpPr txBox="1">
            <a:spLocks noChangeArrowheads="1"/>
          </p:cNvSpPr>
          <p:nvPr/>
        </p:nvSpPr>
        <p:spPr bwMode="auto">
          <a:xfrm>
            <a:off x="697706" y="879033"/>
            <a:ext cx="7760493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l-PL" sz="2400" dirty="0">
                <a:latin typeface="Calibri" pitchFamily="34" charset="0"/>
              </a:rPr>
              <a:t>Małe rozmiary bakterii sprawiają, że np. </a:t>
            </a:r>
            <a:br>
              <a:rPr lang="pl-PL" sz="2400" dirty="0">
                <a:latin typeface="Calibri" pitchFamily="34" charset="0"/>
              </a:rPr>
            </a:br>
            <a:r>
              <a:rPr lang="pl-PL" sz="2400" dirty="0">
                <a:latin typeface="Calibri" pitchFamily="34" charset="0"/>
              </a:rPr>
              <a:t>w 1 gramie gleby może żyć nawet </a:t>
            </a:r>
            <a:r>
              <a:rPr lang="pl-PL" sz="2400" b="1" dirty="0">
                <a:latin typeface="Calibri" pitchFamily="34" charset="0"/>
              </a:rPr>
              <a:t>40 milionów bakterii</a:t>
            </a:r>
            <a:r>
              <a:rPr lang="pl-PL" sz="2400" dirty="0">
                <a:latin typeface="Calibri" pitchFamily="34" charset="0"/>
              </a:rPr>
              <a:t>, </a:t>
            </a:r>
            <a:r>
              <a:rPr lang="pl-PL" sz="2400" dirty="0" smtClean="0">
                <a:latin typeface="Calibri" pitchFamily="34" charset="0"/>
              </a:rPr>
              <a:t/>
            </a:r>
            <a:br>
              <a:rPr lang="pl-PL" sz="2400" dirty="0" smtClean="0">
                <a:latin typeface="Calibri" pitchFamily="34" charset="0"/>
              </a:rPr>
            </a:br>
            <a:r>
              <a:rPr lang="pl-PL" sz="2400" dirty="0" smtClean="0">
                <a:latin typeface="Calibri" pitchFamily="34" charset="0"/>
              </a:rPr>
              <a:t>a </a:t>
            </a:r>
            <a:r>
              <a:rPr lang="pl-PL" sz="2400" dirty="0">
                <a:latin typeface="Calibri" pitchFamily="34" charset="0"/>
              </a:rPr>
              <a:t>w 1 mililitrze wody około </a:t>
            </a:r>
            <a:r>
              <a:rPr lang="pl-PL" sz="2400" b="1" dirty="0" smtClean="0">
                <a:latin typeface="Calibri" pitchFamily="34" charset="0"/>
              </a:rPr>
              <a:t>1 milion </a:t>
            </a:r>
            <a:r>
              <a:rPr lang="pl-PL" sz="2400" b="1" dirty="0">
                <a:latin typeface="Calibri" pitchFamily="34" charset="0"/>
              </a:rPr>
              <a:t>bakterii </a:t>
            </a:r>
            <a:r>
              <a:rPr lang="pl-PL" sz="2400" dirty="0">
                <a:latin typeface="Calibri" pitchFamily="34" charset="0"/>
              </a:rPr>
              <a:t>(</a:t>
            </a:r>
            <a:r>
              <a:rPr lang="pl-PL" sz="2400" b="1" i="1" dirty="0">
                <a:solidFill>
                  <a:srgbClr val="FF0000"/>
                </a:solidFill>
                <a:latin typeface="Calibri" pitchFamily="34" charset="0"/>
              </a:rPr>
              <a:t>nie jesteśmy dominującym gatunkiem na Ziemi</a:t>
            </a:r>
            <a:r>
              <a:rPr lang="pl-PL" sz="2400" dirty="0">
                <a:latin typeface="Calibri" pitchFamily="34" charset="0"/>
              </a:rPr>
              <a:t>).</a:t>
            </a:r>
          </a:p>
        </p:txBody>
      </p:sp>
      <p:sp>
        <p:nvSpPr>
          <p:cNvPr id="62466" name="pole tekstowe 2"/>
          <p:cNvSpPr txBox="1">
            <a:spLocks noChangeArrowheads="1"/>
          </p:cNvSpPr>
          <p:nvPr/>
        </p:nvSpPr>
        <p:spPr bwMode="auto">
          <a:xfrm>
            <a:off x="697706" y="3341837"/>
            <a:ext cx="4600435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l-PL" sz="2400" dirty="0">
                <a:latin typeface="Calibri" pitchFamily="34" charset="0"/>
              </a:rPr>
              <a:t>Bakterie występują w każdym biotopie Ziemi, mogą przeżyć w zakresie temperatur  od około </a:t>
            </a:r>
            <a:r>
              <a:rPr lang="pl-PL" sz="2400" dirty="0" smtClean="0">
                <a:latin typeface="Calibri" pitchFamily="34" charset="0"/>
              </a:rPr>
              <a:t/>
            </a:r>
            <a:br>
              <a:rPr lang="pl-PL" sz="2400" dirty="0" smtClean="0">
                <a:latin typeface="Calibri" pitchFamily="34" charset="0"/>
              </a:rPr>
            </a:br>
            <a:r>
              <a:rPr lang="pl-PL" sz="2400" dirty="0" smtClean="0">
                <a:latin typeface="Calibri" pitchFamily="34" charset="0"/>
              </a:rPr>
              <a:t>– </a:t>
            </a:r>
            <a:r>
              <a:rPr lang="pl-PL" sz="2400" dirty="0">
                <a:latin typeface="Calibri" pitchFamily="34" charset="0"/>
              </a:rPr>
              <a:t>70</a:t>
            </a:r>
            <a:r>
              <a:rPr lang="pl-PL" sz="2400" dirty="0">
                <a:latin typeface="Constantia" pitchFamily="18" charset="0"/>
              </a:rPr>
              <a:t> °C</a:t>
            </a:r>
            <a:r>
              <a:rPr lang="pl-PL" sz="2400" dirty="0">
                <a:latin typeface="Calibri" pitchFamily="34" charset="0"/>
              </a:rPr>
              <a:t> do około </a:t>
            </a:r>
            <a:r>
              <a:rPr lang="pl-PL" sz="2400" dirty="0" smtClean="0">
                <a:latin typeface="Calibri" pitchFamily="34" charset="0"/>
              </a:rPr>
              <a:t>+150 </a:t>
            </a:r>
            <a:r>
              <a:rPr lang="pl-PL" sz="2400" dirty="0">
                <a:latin typeface="Constantia" pitchFamily="18" charset="0"/>
              </a:rPr>
              <a:t>°C, bakterie mogą przeżyć nawet w miejscu skażonym radioaktywnie!</a:t>
            </a:r>
            <a:endParaRPr lang="pl-PL" sz="2400" dirty="0">
              <a:latin typeface="Calibri" pitchFamily="34" charset="0"/>
            </a:endParaRPr>
          </a:p>
        </p:txBody>
      </p:sp>
      <p:pic>
        <p:nvPicPr>
          <p:cNvPr id="6246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4969" y="3117255"/>
            <a:ext cx="1864519" cy="1378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66565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pole tekstowe 1"/>
          <p:cNvSpPr txBox="1">
            <a:spLocks noChangeArrowheads="1"/>
          </p:cNvSpPr>
          <p:nvPr/>
        </p:nvSpPr>
        <p:spPr bwMode="auto">
          <a:xfrm>
            <a:off x="539634" y="677677"/>
            <a:ext cx="7776781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l-PL" sz="2400" dirty="0">
                <a:latin typeface="Calibri" pitchFamily="34" charset="0"/>
              </a:rPr>
              <a:t>Bakteria jest jednak organizmem żywym </a:t>
            </a:r>
            <a:r>
              <a:rPr lang="pl-PL" sz="2400" dirty="0" smtClean="0">
                <a:latin typeface="Calibri" pitchFamily="34" charset="0"/>
              </a:rPr>
              <a:t>i </a:t>
            </a:r>
            <a:r>
              <a:rPr lang="pl-PL" sz="2400" dirty="0">
                <a:latin typeface="Calibri" pitchFamily="34" charset="0"/>
              </a:rPr>
              <a:t>choć bardzo wytrzymałym </a:t>
            </a:r>
            <a:r>
              <a:rPr lang="pl-PL" sz="2400" dirty="0" smtClean="0">
                <a:latin typeface="Calibri" pitchFamily="34" charset="0"/>
              </a:rPr>
              <a:t>i </a:t>
            </a:r>
            <a:r>
              <a:rPr lang="pl-PL" sz="2400" dirty="0">
                <a:latin typeface="Calibri" pitchFamily="34" charset="0"/>
              </a:rPr>
              <a:t>niewymagającym, potrzebuje </a:t>
            </a:r>
            <a:r>
              <a:rPr lang="pl-PL" sz="2400" b="1" dirty="0">
                <a:latin typeface="Calibri" pitchFamily="34" charset="0"/>
              </a:rPr>
              <a:t>pożywk</a:t>
            </a:r>
            <a:r>
              <a:rPr lang="pl-PL" sz="2400" dirty="0">
                <a:latin typeface="Calibri" pitchFamily="34" charset="0"/>
              </a:rPr>
              <a:t>i, odpowiedniej temperatury, często tlenu </a:t>
            </a:r>
            <a:br>
              <a:rPr lang="pl-PL" sz="2400" dirty="0">
                <a:latin typeface="Calibri" pitchFamily="34" charset="0"/>
              </a:rPr>
            </a:br>
            <a:r>
              <a:rPr lang="pl-PL" sz="2400" dirty="0">
                <a:latin typeface="Calibri" pitchFamily="34" charset="0"/>
              </a:rPr>
              <a:t>i oczywiście odpowiednich </a:t>
            </a:r>
            <a:r>
              <a:rPr lang="pl-PL" sz="2400" dirty="0" smtClean="0">
                <a:latin typeface="Calibri" pitchFamily="34" charset="0"/>
              </a:rPr>
              <a:t>warunków do rozmnażania </a:t>
            </a:r>
            <a:r>
              <a:rPr lang="pl-PL" sz="2400" dirty="0">
                <a:latin typeface="Calibri" pitchFamily="34" charset="0"/>
              </a:rPr>
              <a:t>się. </a:t>
            </a:r>
          </a:p>
        </p:txBody>
      </p:sp>
      <p:sp>
        <p:nvSpPr>
          <p:cNvPr id="3" name="pole tekstowe 1"/>
          <p:cNvSpPr txBox="1">
            <a:spLocks noChangeArrowheads="1"/>
          </p:cNvSpPr>
          <p:nvPr/>
        </p:nvSpPr>
        <p:spPr bwMode="auto">
          <a:xfrm>
            <a:off x="539635" y="3244384"/>
            <a:ext cx="6155531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400" dirty="0">
                <a:latin typeface="Calibri" pitchFamily="34" charset="0"/>
              </a:rPr>
              <a:t>W optymalnych warunkach </a:t>
            </a:r>
            <a:r>
              <a:rPr lang="pl-PL" sz="2400" dirty="0" smtClean="0">
                <a:latin typeface="Calibri" pitchFamily="34" charset="0"/>
              </a:rPr>
              <a:t>niektóre bakterie </a:t>
            </a:r>
            <a:r>
              <a:rPr lang="pl-PL" sz="2400" b="1" dirty="0">
                <a:latin typeface="Calibri" pitchFamily="34" charset="0"/>
              </a:rPr>
              <a:t>mogą dzielić się co 20 minut </a:t>
            </a:r>
            <a:r>
              <a:rPr lang="pl-PL" sz="2400" dirty="0">
                <a:latin typeface="Calibri" pitchFamily="34" charset="0"/>
              </a:rPr>
              <a:t>– to oznacza, że </a:t>
            </a:r>
            <a:br>
              <a:rPr lang="pl-PL" sz="2400" dirty="0">
                <a:latin typeface="Calibri" pitchFamily="34" charset="0"/>
              </a:rPr>
            </a:br>
            <a:r>
              <a:rPr lang="pl-PL" sz="2400" dirty="0">
                <a:latin typeface="Calibri" pitchFamily="34" charset="0"/>
              </a:rPr>
              <a:t>w ciągu jednego dnia liczba bakterii </a:t>
            </a:r>
            <a:br>
              <a:rPr lang="pl-PL" sz="2400" dirty="0">
                <a:latin typeface="Calibri" pitchFamily="34" charset="0"/>
              </a:rPr>
            </a:br>
            <a:r>
              <a:rPr lang="pl-PL" sz="2400" dirty="0">
                <a:latin typeface="Calibri" pitchFamily="34" charset="0"/>
              </a:rPr>
              <a:t>z jednej komórki może wzrosnąć do </a:t>
            </a:r>
            <a:r>
              <a:rPr lang="pl-PL" sz="2400" dirty="0" smtClean="0">
                <a:latin typeface="Calibri" pitchFamily="34" charset="0"/>
              </a:rPr>
              <a:t/>
            </a:r>
            <a:br>
              <a:rPr lang="pl-PL" sz="2400" dirty="0" smtClean="0">
                <a:latin typeface="Calibri" pitchFamily="34" charset="0"/>
              </a:rPr>
            </a:br>
            <a:r>
              <a:rPr lang="pl-PL" sz="2400" dirty="0" smtClean="0">
                <a:latin typeface="Calibri" pitchFamily="34" charset="0"/>
              </a:rPr>
              <a:t>70 </a:t>
            </a:r>
            <a:r>
              <a:rPr lang="pl-PL" sz="2400" dirty="0">
                <a:latin typeface="Calibri" pitchFamily="34" charset="0"/>
              </a:rPr>
              <a:t>milionów.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0407" y="3462057"/>
            <a:ext cx="2376488" cy="307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6239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Prostokąt 1"/>
          <p:cNvSpPr>
            <a:spLocks noChangeArrowheads="1"/>
          </p:cNvSpPr>
          <p:nvPr/>
        </p:nvSpPr>
        <p:spPr bwMode="auto">
          <a:xfrm>
            <a:off x="513721" y="437171"/>
            <a:ext cx="739315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l-PL" sz="2800" dirty="0">
                <a:latin typeface="Calibri" pitchFamily="34" charset="0"/>
              </a:rPr>
              <a:t>Niektóre bakterie mogą </a:t>
            </a:r>
            <a:r>
              <a:rPr lang="pl-PL" sz="2800" dirty="0" smtClean="0">
                <a:latin typeface="Calibri" pitchFamily="34" charset="0"/>
              </a:rPr>
              <a:t>zakłócać </a:t>
            </a:r>
            <a:r>
              <a:rPr lang="pl-PL" sz="2800" dirty="0">
                <a:latin typeface="Calibri" pitchFamily="34" charset="0"/>
              </a:rPr>
              <a:t>funkcjonowanie żywych organizmów, wywołując u nich choroby.</a:t>
            </a:r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7132" y="2634293"/>
            <a:ext cx="2065734" cy="154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39" name="pole tekstowe 3"/>
          <p:cNvSpPr txBox="1">
            <a:spLocks noChangeArrowheads="1"/>
          </p:cNvSpPr>
          <p:nvPr/>
        </p:nvSpPr>
        <p:spPr bwMode="auto">
          <a:xfrm>
            <a:off x="3443217" y="2121654"/>
            <a:ext cx="520324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l-PL" sz="2800" dirty="0">
                <a:latin typeface="Calibri" pitchFamily="34" charset="0"/>
              </a:rPr>
              <a:t>Organizm człowieka produkuje przeciwciała odpowiedzialne za </a:t>
            </a:r>
            <a:r>
              <a:rPr lang="pl-PL" sz="2800" dirty="0" smtClean="0">
                <a:latin typeface="Calibri" pitchFamily="34" charset="0"/>
              </a:rPr>
              <a:t>odporność, </a:t>
            </a:r>
            <a:r>
              <a:rPr lang="pl-PL" sz="2800" dirty="0">
                <a:latin typeface="Calibri" pitchFamily="34" charset="0"/>
              </a:rPr>
              <a:t>ale ogromna liczba potencjalnych czynników chorobotwórczych </a:t>
            </a:r>
            <a:r>
              <a:rPr lang="pl-PL" sz="2800" dirty="0" smtClean="0">
                <a:latin typeface="Calibri" pitchFamily="34" charset="0"/>
              </a:rPr>
              <a:t/>
            </a:r>
            <a:br>
              <a:rPr lang="pl-PL" sz="2800" dirty="0" smtClean="0">
                <a:latin typeface="Calibri" pitchFamily="34" charset="0"/>
              </a:rPr>
            </a:br>
            <a:r>
              <a:rPr lang="pl-PL" sz="2800" dirty="0" smtClean="0">
                <a:latin typeface="Calibri" pitchFamily="34" charset="0"/>
              </a:rPr>
              <a:t>(</a:t>
            </a:r>
            <a:r>
              <a:rPr lang="pl-PL" sz="2800" dirty="0">
                <a:latin typeface="Calibri" pitchFamily="34" charset="0"/>
              </a:rPr>
              <a:t>ok. 70 mln) </a:t>
            </a:r>
            <a:r>
              <a:rPr lang="pl-PL" sz="2800" dirty="0" smtClean="0">
                <a:latin typeface="Calibri" pitchFamily="34" charset="0"/>
              </a:rPr>
              <a:t>sprawa, </a:t>
            </a:r>
            <a:r>
              <a:rPr lang="pl-PL" sz="2800" dirty="0">
                <a:latin typeface="Calibri" pitchFamily="34" charset="0"/>
              </a:rPr>
              <a:t>że </a:t>
            </a:r>
            <a:r>
              <a:rPr lang="pl-PL" sz="2800" dirty="0" smtClean="0">
                <a:latin typeface="Calibri" pitchFamily="34" charset="0"/>
              </a:rPr>
              <a:t>niekiedy  </a:t>
            </a:r>
            <a:r>
              <a:rPr lang="pl-PL" sz="2800" dirty="0">
                <a:latin typeface="Calibri" pitchFamily="34" charset="0"/>
              </a:rPr>
              <a:t>nasz organizm jest </a:t>
            </a:r>
            <a:r>
              <a:rPr lang="pl-PL" sz="2800" dirty="0" smtClean="0">
                <a:latin typeface="Calibri" pitchFamily="34" charset="0"/>
              </a:rPr>
              <a:t>bezsilny</a:t>
            </a:r>
            <a:r>
              <a:rPr lang="pl-PL" sz="3200" dirty="0">
                <a:latin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378567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23319" y="1998921"/>
            <a:ext cx="5386376" cy="3433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2" name="pole tekstowe 2"/>
          <p:cNvSpPr txBox="1">
            <a:spLocks noChangeArrowheads="1"/>
          </p:cNvSpPr>
          <p:nvPr/>
        </p:nvSpPr>
        <p:spPr bwMode="auto">
          <a:xfrm>
            <a:off x="1345898" y="784902"/>
            <a:ext cx="5941219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3000" dirty="0">
                <a:latin typeface="Calibri" pitchFamily="34" charset="0"/>
              </a:rPr>
              <a:t>„Dobre (99 %)” i „złe bakterie”</a:t>
            </a:r>
          </a:p>
        </p:txBody>
      </p:sp>
    </p:spTree>
    <p:extLst>
      <p:ext uri="{BB962C8B-B14F-4D97-AF65-F5344CB8AC3E}">
        <p14:creationId xmlns:p14="http://schemas.microsoft.com/office/powerpoint/2010/main" val="20170700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pole tekstowe 1"/>
          <p:cNvSpPr txBox="1">
            <a:spLocks noChangeArrowheads="1"/>
          </p:cNvSpPr>
          <p:nvPr/>
        </p:nvSpPr>
        <p:spPr bwMode="auto">
          <a:xfrm>
            <a:off x="1481699" y="637757"/>
            <a:ext cx="5347097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700" dirty="0">
                <a:latin typeface="Calibri" pitchFamily="34" charset="0"/>
              </a:rPr>
              <a:t>Źródła zanieczyszczeń bakteryjnych</a:t>
            </a:r>
          </a:p>
        </p:txBody>
      </p:sp>
      <p:sp>
        <p:nvSpPr>
          <p:cNvPr id="67586" name="pole tekstowe 2"/>
          <p:cNvSpPr txBox="1">
            <a:spLocks noChangeArrowheads="1"/>
          </p:cNvSpPr>
          <p:nvPr/>
        </p:nvSpPr>
        <p:spPr bwMode="auto">
          <a:xfrm>
            <a:off x="1212618" y="1904370"/>
            <a:ext cx="5616178" cy="2377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FF0000"/>
              </a:buClr>
              <a:buSzPct val="100000"/>
              <a:buFont typeface="Wingdings" pitchFamily="2" charset="2"/>
              <a:buChar char="è"/>
            </a:pPr>
            <a:r>
              <a:rPr lang="pl-PL" sz="2700" dirty="0">
                <a:latin typeface="Calibri" pitchFamily="34" charset="0"/>
              </a:rPr>
              <a:t>Gleba</a:t>
            </a:r>
          </a:p>
          <a:p>
            <a:pPr>
              <a:buClr>
                <a:srgbClr val="FF0000"/>
              </a:buClr>
              <a:buSzPct val="100000"/>
              <a:buFont typeface="Wingdings" pitchFamily="2" charset="2"/>
              <a:buChar char="è"/>
            </a:pPr>
            <a:r>
              <a:rPr lang="pl-PL" sz="2700" dirty="0">
                <a:latin typeface="Calibri" pitchFamily="34" charset="0"/>
              </a:rPr>
              <a:t>Powietrze</a:t>
            </a:r>
          </a:p>
          <a:p>
            <a:pPr>
              <a:buClr>
                <a:srgbClr val="FF0000"/>
              </a:buClr>
              <a:buSzPct val="100000"/>
              <a:buFont typeface="Wingdings" pitchFamily="2" charset="2"/>
              <a:buChar char="è"/>
            </a:pPr>
            <a:r>
              <a:rPr lang="pl-PL" sz="2700" dirty="0">
                <a:latin typeface="Calibri" pitchFamily="34" charset="0"/>
              </a:rPr>
              <a:t>Woda</a:t>
            </a:r>
          </a:p>
          <a:p>
            <a:pPr>
              <a:buClr>
                <a:srgbClr val="FF0000"/>
              </a:buClr>
              <a:buSzPct val="100000"/>
              <a:buFont typeface="Wingdings" pitchFamily="2" charset="2"/>
              <a:buChar char="è"/>
            </a:pPr>
            <a:r>
              <a:rPr lang="pl-PL" sz="2700" dirty="0">
                <a:latin typeface="Calibri" pitchFamily="34" charset="0"/>
              </a:rPr>
              <a:t>Żywność </a:t>
            </a:r>
            <a:r>
              <a:rPr lang="pl-PL" sz="1350" dirty="0">
                <a:latin typeface="Calibri" pitchFamily="34" charset="0"/>
              </a:rPr>
              <a:t> </a:t>
            </a:r>
          </a:p>
          <a:p>
            <a:pPr>
              <a:buClr>
                <a:srgbClr val="FF0000"/>
              </a:buClr>
              <a:buSzPct val="100000"/>
              <a:buFont typeface="Wingdings" pitchFamily="2" charset="2"/>
              <a:buChar char="è"/>
            </a:pPr>
            <a:endParaRPr lang="pl-PL" sz="2700" dirty="0">
              <a:latin typeface="Calibri" pitchFamily="34" charset="0"/>
            </a:endParaRPr>
          </a:p>
          <a:p>
            <a:pPr>
              <a:buClr>
                <a:srgbClr val="FF0000"/>
              </a:buClr>
              <a:buSzPct val="300000"/>
              <a:buFont typeface="Wingdings" pitchFamily="2" charset="2"/>
              <a:buChar char="è"/>
            </a:pPr>
            <a:endParaRPr lang="pl-PL" sz="1350" dirty="0">
              <a:latin typeface="Calibri" pitchFamily="34" charset="0"/>
            </a:endParaRPr>
          </a:p>
        </p:txBody>
      </p:sp>
      <p:pic>
        <p:nvPicPr>
          <p:cNvPr id="6758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12545" y="2078833"/>
            <a:ext cx="2702719" cy="3059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6172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pole tekstowe 1"/>
          <p:cNvSpPr txBox="1">
            <a:spLocks noChangeArrowheads="1"/>
          </p:cNvSpPr>
          <p:nvPr/>
        </p:nvSpPr>
        <p:spPr bwMode="auto">
          <a:xfrm>
            <a:off x="539552" y="1700808"/>
            <a:ext cx="7488832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l-PL" sz="2800" dirty="0">
                <a:latin typeface="Calibri" pitchFamily="34" charset="0"/>
              </a:rPr>
              <a:t>Bakterie pokrywają nasze ciała jak niewidzialna zbroja, która także chroni nas przed wpływem środowiska (</a:t>
            </a:r>
            <a:r>
              <a:rPr lang="pl-PL" sz="2800" i="1" dirty="0">
                <a:latin typeface="Calibri" pitchFamily="34" charset="0"/>
              </a:rPr>
              <a:t>np. </a:t>
            </a:r>
            <a:r>
              <a:rPr lang="pl-PL" sz="2800" i="1" dirty="0" smtClean="0">
                <a:latin typeface="Calibri" pitchFamily="34" charset="0"/>
              </a:rPr>
              <a:t>niektóre baterie chronią </a:t>
            </a:r>
            <a:r>
              <a:rPr lang="pl-PL" sz="2800" i="1" dirty="0">
                <a:latin typeface="Calibri" pitchFamily="34" charset="0"/>
              </a:rPr>
              <a:t>naszą skórę przed </a:t>
            </a:r>
            <a:r>
              <a:rPr lang="pl-PL" sz="2800" i="1" dirty="0" smtClean="0">
                <a:latin typeface="Calibri" pitchFamily="34" charset="0"/>
              </a:rPr>
              <a:t>inwazją patogennych grzybów</a:t>
            </a:r>
            <a:r>
              <a:rPr lang="pl-PL" sz="2800" dirty="0">
                <a:latin typeface="Calibri" pitchFamily="34" charset="0"/>
              </a:rPr>
              <a:t>). </a:t>
            </a:r>
            <a:r>
              <a:rPr lang="pl-PL" sz="2800" dirty="0" smtClean="0">
                <a:latin typeface="Calibri" pitchFamily="34" charset="0"/>
              </a:rPr>
              <a:t/>
            </a:r>
            <a:br>
              <a:rPr lang="pl-PL" sz="2800" dirty="0" smtClean="0">
                <a:latin typeface="Calibri" pitchFamily="34" charset="0"/>
              </a:rPr>
            </a:br>
            <a:r>
              <a:rPr lang="pl-PL" sz="2800" dirty="0" smtClean="0">
                <a:latin typeface="Calibri" pitchFamily="34" charset="0"/>
              </a:rPr>
              <a:t>W </a:t>
            </a:r>
            <a:r>
              <a:rPr lang="pl-PL" sz="2800" dirty="0">
                <a:latin typeface="Calibri" pitchFamily="34" charset="0"/>
              </a:rPr>
              <a:t>naszym ciele </a:t>
            </a:r>
            <a:r>
              <a:rPr lang="pl-PL" sz="2800" dirty="0" smtClean="0">
                <a:latin typeface="Calibri" pitchFamily="34" charset="0"/>
              </a:rPr>
              <a:t>(na skórze i w przewodzie pokarmowym) jest </a:t>
            </a:r>
            <a:r>
              <a:rPr lang="pl-PL" sz="2800" dirty="0">
                <a:latin typeface="Calibri" pitchFamily="34" charset="0"/>
              </a:rPr>
              <a:t>około </a:t>
            </a:r>
            <a:r>
              <a:rPr lang="pl-PL" sz="2800" dirty="0" smtClean="0">
                <a:latin typeface="Calibri" pitchFamily="34" charset="0"/>
              </a:rPr>
              <a:t>10 </a:t>
            </a:r>
            <a:r>
              <a:rPr lang="pl-PL" sz="2800" dirty="0">
                <a:latin typeface="Calibri" pitchFamily="34" charset="0"/>
              </a:rPr>
              <a:t>razy więcej komórek bakterii niż „ludzkich” komórek.</a:t>
            </a:r>
          </a:p>
        </p:txBody>
      </p:sp>
      <p:sp>
        <p:nvSpPr>
          <p:cNvPr id="68610" name="pole tekstowe 2"/>
          <p:cNvSpPr txBox="1">
            <a:spLocks noChangeArrowheads="1"/>
          </p:cNvSpPr>
          <p:nvPr/>
        </p:nvSpPr>
        <p:spPr bwMode="auto">
          <a:xfrm>
            <a:off x="517556" y="326515"/>
            <a:ext cx="749165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l-PL" sz="3200" dirty="0" smtClean="0">
                <a:latin typeface="Calibri" pitchFamily="34" charset="0"/>
              </a:rPr>
              <a:t>Organizm człowieka – jako miejsce życia bakterii</a:t>
            </a:r>
            <a:endParaRPr lang="pl-PL" sz="3200" dirty="0">
              <a:latin typeface="Calibri" pitchFamily="34" charset="0"/>
            </a:endParaRPr>
          </a:p>
        </p:txBody>
      </p:sp>
      <p:pic>
        <p:nvPicPr>
          <p:cNvPr id="686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5013176"/>
            <a:ext cx="2259806" cy="1578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8821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7999" y="1947131"/>
            <a:ext cx="2250281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34" name="pole tekstowe 3"/>
          <p:cNvSpPr txBox="1">
            <a:spLocks noChangeArrowheads="1"/>
          </p:cNvSpPr>
          <p:nvPr/>
        </p:nvSpPr>
        <p:spPr bwMode="auto">
          <a:xfrm>
            <a:off x="899592" y="404664"/>
            <a:ext cx="725888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l-PL" sz="3200" dirty="0" smtClean="0">
                <a:latin typeface="Calibri" pitchFamily="34" charset="0"/>
              </a:rPr>
              <a:t>Organizm człowieka – jako miejsce życia bakterii</a:t>
            </a:r>
            <a:endParaRPr lang="pl-PL" sz="3200" dirty="0">
              <a:latin typeface="Calibri" pitchFamily="34" charset="0"/>
            </a:endParaRPr>
          </a:p>
        </p:txBody>
      </p:sp>
      <p:sp>
        <p:nvSpPr>
          <p:cNvPr id="69635" name="pole tekstowe 4"/>
          <p:cNvSpPr txBox="1">
            <a:spLocks noChangeArrowheads="1"/>
          </p:cNvSpPr>
          <p:nvPr/>
        </p:nvSpPr>
        <p:spPr bwMode="auto">
          <a:xfrm>
            <a:off x="3923928" y="1772816"/>
            <a:ext cx="4608511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l-PL" sz="2800" dirty="0">
                <a:latin typeface="Calibri" pitchFamily="34" charset="0"/>
              </a:rPr>
              <a:t>Każdy z nas ma indywidualny, unikalny zestaw bakterii bytujących na przykład na opuszkach palców.  Zestaw ten jest stały w ciągu całego życia </a:t>
            </a:r>
            <a:r>
              <a:rPr lang="pl-PL" sz="2800" dirty="0" smtClean="0">
                <a:latin typeface="Calibri" pitchFamily="34" charset="0"/>
              </a:rPr>
              <a:t/>
            </a:r>
            <a:br>
              <a:rPr lang="pl-PL" sz="2800" dirty="0" smtClean="0">
                <a:latin typeface="Calibri" pitchFamily="34" charset="0"/>
              </a:rPr>
            </a:br>
            <a:r>
              <a:rPr lang="pl-PL" sz="2800" dirty="0" smtClean="0">
                <a:latin typeface="Calibri" pitchFamily="34" charset="0"/>
              </a:rPr>
              <a:t>i </a:t>
            </a:r>
            <a:r>
              <a:rPr lang="pl-PL" sz="2800" dirty="0">
                <a:latin typeface="Calibri" pitchFamily="34" charset="0"/>
              </a:rPr>
              <a:t>może nawet służyć do identyfikacji  </a:t>
            </a:r>
            <a:br>
              <a:rPr lang="pl-PL" sz="2800" dirty="0">
                <a:latin typeface="Calibri" pitchFamily="34" charset="0"/>
              </a:rPr>
            </a:br>
            <a:r>
              <a:rPr lang="pl-PL" sz="2800" dirty="0">
                <a:latin typeface="Calibri" pitchFamily="34" charset="0"/>
              </a:rPr>
              <a:t>w badaniach kryminalnych.</a:t>
            </a:r>
          </a:p>
        </p:txBody>
      </p:sp>
    </p:spTree>
    <p:extLst>
      <p:ext uri="{BB962C8B-B14F-4D97-AF65-F5344CB8AC3E}">
        <p14:creationId xmlns:p14="http://schemas.microsoft.com/office/powerpoint/2010/main" val="232417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467544" y="620688"/>
            <a:ext cx="8496944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Bioróżnorodność bakterii w danym środowisku jest nadal trudna </a:t>
            </a:r>
            <a:br>
              <a:rPr lang="pl-PL" sz="2400" dirty="0" smtClean="0"/>
            </a:br>
            <a:r>
              <a:rPr lang="pl-PL" sz="2400" dirty="0" smtClean="0"/>
              <a:t>do określenia ponieważ jedynie około 15 % bakterii z pobranych próbek środowiskowych (np. głębie oceaniczne) wyrasta na podłożach hodowlanych. </a:t>
            </a:r>
          </a:p>
          <a:p>
            <a:r>
              <a:rPr lang="pl-PL" sz="2400" dirty="0" smtClean="0"/>
              <a:t>Obecnie stosowanie metod molekularnych pozwala uzupełniać wiedzę na temat gatunków bakterii (</a:t>
            </a:r>
            <a:r>
              <a:rPr lang="pl-PL" i="1" dirty="0" smtClean="0"/>
              <a:t>techniką PCR można wykryć gatunki , których liczba komórek wynosi mniej 1 % liczby wszystkich komórek).</a:t>
            </a:r>
          </a:p>
          <a:p>
            <a:endParaRPr lang="pl-PL" sz="2400" dirty="0"/>
          </a:p>
          <a:p>
            <a:pPr algn="ctr"/>
            <a:r>
              <a:rPr lang="pl-PL" sz="2400" b="1" dirty="0" smtClean="0">
                <a:solidFill>
                  <a:srgbClr val="FF0000"/>
                </a:solidFill>
              </a:rPr>
              <a:t>Liczba gatunków bakterii w 1 g gleby – </a:t>
            </a:r>
          </a:p>
          <a:p>
            <a:pPr algn="ctr"/>
            <a:r>
              <a:rPr lang="pl-PL" sz="2400" b="1" dirty="0" smtClean="0">
                <a:solidFill>
                  <a:srgbClr val="FF0000"/>
                </a:solidFill>
              </a:rPr>
              <a:t>od kilkuset do ponad 11 tys. gatunków!</a:t>
            </a:r>
          </a:p>
          <a:p>
            <a:endParaRPr lang="pl-PL" sz="2400" b="1" dirty="0" smtClean="0">
              <a:solidFill>
                <a:srgbClr val="FF0000"/>
              </a:solidFill>
            </a:endParaRPr>
          </a:p>
          <a:p>
            <a:r>
              <a:rPr lang="pl-PL" sz="2400" dirty="0" smtClean="0"/>
              <a:t>Szacuje się, że na Ziemi występuje 10 mln/1 mld szczepów bakterii, co stanowi znaczną cześć ogólnej bioróżnorodności organizmów na Ziemi.</a:t>
            </a:r>
          </a:p>
          <a:p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34680380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395536" y="404664"/>
            <a:ext cx="7920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Bakterie cechuje także, oprócz taksonomicznej, ogromna </a:t>
            </a:r>
            <a:r>
              <a:rPr lang="pl-PL" sz="2400" b="1" dirty="0" smtClean="0"/>
              <a:t>różnorodność metaboliczna</a:t>
            </a:r>
            <a:r>
              <a:rPr lang="pl-PL" sz="2400" dirty="0" smtClean="0"/>
              <a:t>.</a:t>
            </a:r>
            <a:endParaRPr lang="pl-PL" sz="2400" dirty="0"/>
          </a:p>
        </p:txBody>
      </p:sp>
      <p:sp>
        <p:nvSpPr>
          <p:cNvPr id="4" name="pole tekstowe 3"/>
          <p:cNvSpPr txBox="1"/>
          <p:nvPr/>
        </p:nvSpPr>
        <p:spPr>
          <a:xfrm>
            <a:off x="323528" y="1700808"/>
            <a:ext cx="849694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Tylko bakterie są w stanie wykorzystać </a:t>
            </a:r>
            <a:r>
              <a:rPr lang="pl-PL" sz="2400" b="1" dirty="0" smtClean="0">
                <a:solidFill>
                  <a:srgbClr val="FF0000"/>
                </a:solidFill>
              </a:rPr>
              <a:t>każdą energię zgromadzoną </a:t>
            </a:r>
            <a:r>
              <a:rPr lang="pl-PL" sz="2400" dirty="0" smtClean="0"/>
              <a:t>w związkach organicznych i nieorganicznych, mogą także degradować całą gamę </a:t>
            </a:r>
            <a:r>
              <a:rPr lang="pl-PL" sz="2400" b="1" dirty="0" err="1" smtClean="0"/>
              <a:t>ksenobiotyków</a:t>
            </a:r>
            <a:r>
              <a:rPr lang="pl-PL" sz="2400" dirty="0" smtClean="0"/>
              <a:t> toksycznych dla innych organizmów.</a:t>
            </a:r>
          </a:p>
          <a:p>
            <a:endParaRPr lang="pl-PL" sz="2400" dirty="0"/>
          </a:p>
          <a:p>
            <a:r>
              <a:rPr lang="pl-PL" sz="2400" dirty="0" smtClean="0"/>
              <a:t>Skład jakościowy i ilościowy bakterii występujących w środowisku zależy od wielu czynników: strefy geograficznej, zawartości biogenów zasolenia, skażenia, drapieżników itd., </a:t>
            </a:r>
            <a:r>
              <a:rPr lang="pl-PL" sz="2400" b="1" dirty="0" smtClean="0"/>
              <a:t>ale nadal nie wiadomo dlaczego niektóre taksony występują tylko w określonych środowiskach. </a:t>
            </a:r>
          </a:p>
          <a:p>
            <a:endParaRPr lang="pl-PL" sz="2400" dirty="0"/>
          </a:p>
          <a:p>
            <a:endParaRPr lang="pl-PL" sz="2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www.wersus.com.pl/2006%20obrazki/ekologia/Schemat%20obiegu%20materii%20w%20przyrodzi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124744"/>
            <a:ext cx="6677025" cy="4762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www.naszbaltyk.pl/assets/files/zanieczyszczenia/eutro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620688"/>
            <a:ext cx="4438650" cy="5372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683568" y="476672"/>
            <a:ext cx="77048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/>
              <a:t>Mineralizacja</a:t>
            </a:r>
            <a:r>
              <a:rPr lang="pl-PL" sz="2400" dirty="0"/>
              <a:t> – najbardziej wydajny zespół procesów rozkładu martwej materii organicznej, możliwa jest tylko </a:t>
            </a: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dirty="0" smtClean="0"/>
              <a:t>w </a:t>
            </a:r>
            <a:r>
              <a:rPr lang="pl-PL" sz="2400" dirty="0"/>
              <a:t>warunkach tlenowych. W wyniku mineralizacji martwa materia organiczna jest rozkładana do prostych związków chemicznych takich jak między innymi woda </a:t>
            </a:r>
            <a:r>
              <a:rPr lang="pl-PL" sz="2400" dirty="0" smtClean="0"/>
              <a:t>H</a:t>
            </a:r>
            <a:r>
              <a:rPr lang="pl-PL" sz="2400" baseline="-25000" dirty="0" smtClean="0"/>
              <a:t>2</a:t>
            </a:r>
            <a:r>
              <a:rPr lang="pl-PL" sz="2400" dirty="0" smtClean="0"/>
              <a:t>O czy </a:t>
            </a:r>
            <a:r>
              <a:rPr lang="pl-PL" sz="2400" dirty="0"/>
              <a:t>dwutlenek </a:t>
            </a:r>
            <a:r>
              <a:rPr lang="pl-PL" sz="2400" dirty="0" smtClean="0"/>
              <a:t>węgla CO</a:t>
            </a:r>
            <a:r>
              <a:rPr lang="pl-PL" sz="2400" baseline="-25000" dirty="0" smtClean="0"/>
              <a:t>2</a:t>
            </a:r>
            <a:r>
              <a:rPr lang="pl-PL" sz="2400" dirty="0" smtClean="0"/>
              <a:t>. </a:t>
            </a:r>
            <a:endParaRPr lang="pl-PL" sz="2400" dirty="0"/>
          </a:p>
          <a:p>
            <a:endParaRPr lang="pl-PL" dirty="0"/>
          </a:p>
        </p:txBody>
      </p:sp>
      <p:pic>
        <p:nvPicPr>
          <p:cNvPr id="1028" name="Picture 4" descr="https://lh4.googleusercontent.com/HmBh0fIvg7B9i-3JluY4eRreMghbDjnuKrLYChn_tySfWQA4w7fxf_Lu3ROPRJtF24XScewzlfT_jd1AHKymLYLHj_m4ToHG_sEakT1pcNmE2YWNzr_8hqpZ-w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061995"/>
            <a:ext cx="5305425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899592" y="692696"/>
            <a:ext cx="761103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dirty="0" smtClean="0">
                <a:solidFill>
                  <a:srgbClr val="231F20"/>
                </a:solidFill>
                <a:effectLst/>
                <a:ea typeface="Times New Roman" panose="02020603050405020304" pitchFamily="18" charset="0"/>
              </a:rPr>
              <a:t>O mikrobach w środowisku wiemy wciąż za mało </a:t>
            </a:r>
            <a:r>
              <a:rPr lang="pl-PL" sz="2400" dirty="0" smtClean="0">
                <a:solidFill>
                  <a:srgbClr val="231F20"/>
                </a:solidFill>
                <a:effectLst/>
                <a:ea typeface="Times New Roman" panose="02020603050405020304" pitchFamily="18" charset="0"/>
              </a:rPr>
              <a:t>– trochę głupio zważywszy na ich wagę (dosłowną i w przenośni) – ale to przecież niewidoczne organizmy, ich obserwacja wymaga warunków laboratoryjnych  i kosztownego sprzętu. </a:t>
            </a:r>
          </a:p>
          <a:p>
            <a:endParaRPr lang="pl-PL" sz="2400" dirty="0">
              <a:solidFill>
                <a:srgbClr val="231F20"/>
              </a:solidFill>
              <a:ea typeface="Times New Roman" panose="02020603050405020304" pitchFamily="18" charset="0"/>
            </a:endParaRPr>
          </a:p>
        </p:txBody>
      </p:sp>
      <p:pic>
        <p:nvPicPr>
          <p:cNvPr id="3" name="Picture 2" descr="http://bi.gazeta.pl/im/f2/de/fb/z16506610Q,Tak-niepozornie-wyglada-zycie-odkryte-pod-lodowa-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28600" y="2780928"/>
            <a:ext cx="5357162" cy="3568562"/>
          </a:xfrm>
          <a:prstGeom prst="rect">
            <a:avLst/>
          </a:prstGeom>
          <a:noFill/>
        </p:spPr>
      </p:pic>
      <p:pic>
        <p:nvPicPr>
          <p:cNvPr id="1026" name="Picture 2" descr="http://cdn2-b.examiner.com/sites/default/files/styles/image_content_width/hash/cb/43/cb438802054b29f97d58ac11084ff05e.png?itok=uoO7DF8q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302" y="2898334"/>
            <a:ext cx="336232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74454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539552" y="1052736"/>
            <a:ext cx="828092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>
                <a:solidFill>
                  <a:srgbClr val="231F20"/>
                </a:solidFill>
                <a:ea typeface="Times New Roman" panose="02020603050405020304" pitchFamily="18" charset="0"/>
              </a:rPr>
              <a:t>Jest na szczęście kilka prostych metod, a wśród nich jedna </a:t>
            </a:r>
            <a:r>
              <a:rPr lang="pl-PL" sz="2800" dirty="0" smtClean="0">
                <a:solidFill>
                  <a:srgbClr val="231F20"/>
                </a:solidFill>
                <a:ea typeface="Times New Roman" panose="02020603050405020304" pitchFamily="18" charset="0"/>
              </a:rPr>
              <a:t>o </a:t>
            </a:r>
            <a:r>
              <a:rPr lang="pl-PL" sz="2800" dirty="0">
                <a:solidFill>
                  <a:srgbClr val="231F20"/>
                </a:solidFill>
                <a:ea typeface="Times New Roman" panose="02020603050405020304" pitchFamily="18" charset="0"/>
              </a:rPr>
              <a:t>mało eleganckiej nazwie </a:t>
            </a:r>
            <a:r>
              <a:rPr lang="pl-PL" sz="2800" b="1" dirty="0">
                <a:solidFill>
                  <a:srgbClr val="231F20"/>
                </a:solidFill>
                <a:ea typeface="Times New Roman" panose="02020603050405020304" pitchFamily="18" charset="0"/>
              </a:rPr>
              <a:t>„metoda worków śmieciowych” </a:t>
            </a:r>
            <a:r>
              <a:rPr lang="pl-PL" sz="2800" dirty="0">
                <a:solidFill>
                  <a:srgbClr val="231F20"/>
                </a:solidFill>
                <a:ea typeface="Times New Roman" panose="02020603050405020304" pitchFamily="18" charset="0"/>
              </a:rPr>
              <a:t>– (</a:t>
            </a:r>
            <a:r>
              <a:rPr lang="pl-PL" sz="2800" i="1" dirty="0" err="1">
                <a:solidFill>
                  <a:srgbClr val="231F20"/>
                </a:solidFill>
                <a:ea typeface="Times New Roman" panose="02020603050405020304" pitchFamily="18" charset="0"/>
              </a:rPr>
              <a:t>litter</a:t>
            </a:r>
            <a:r>
              <a:rPr lang="pl-PL" sz="2800" i="1" dirty="0">
                <a:solidFill>
                  <a:srgbClr val="231F20"/>
                </a:solidFill>
                <a:ea typeface="Times New Roman" panose="02020603050405020304" pitchFamily="18" charset="0"/>
              </a:rPr>
              <a:t> </a:t>
            </a:r>
            <a:r>
              <a:rPr lang="pl-PL" sz="2800" i="1" dirty="0" err="1">
                <a:solidFill>
                  <a:srgbClr val="231F20"/>
                </a:solidFill>
                <a:ea typeface="Times New Roman" panose="02020603050405020304" pitchFamily="18" charset="0"/>
              </a:rPr>
              <a:t>bags</a:t>
            </a:r>
            <a:r>
              <a:rPr lang="pl-PL" sz="2800" i="1" dirty="0">
                <a:solidFill>
                  <a:srgbClr val="231F20"/>
                </a:solidFill>
                <a:ea typeface="Times New Roman" panose="02020603050405020304" pitchFamily="18" charset="0"/>
              </a:rPr>
              <a:t> </a:t>
            </a:r>
            <a:r>
              <a:rPr lang="pl-PL" sz="2800" i="1" dirty="0" err="1" smtClean="0">
                <a:solidFill>
                  <a:srgbClr val="231F20"/>
                </a:solidFill>
                <a:ea typeface="Times New Roman" panose="02020603050405020304" pitchFamily="18" charset="0"/>
              </a:rPr>
              <a:t>method</a:t>
            </a:r>
            <a:r>
              <a:rPr lang="pl-PL" sz="2800" dirty="0" smtClean="0">
                <a:solidFill>
                  <a:srgbClr val="231F20"/>
                </a:solidFill>
                <a:ea typeface="Times New Roman" panose="02020603050405020304" pitchFamily="18" charset="0"/>
              </a:rPr>
              <a:t>), które pozwalają obserwować skutki działania bakterii.</a:t>
            </a:r>
            <a:endParaRPr lang="pl-PL" sz="2800" dirty="0">
              <a:solidFill>
                <a:srgbClr val="231F20"/>
              </a:solidFill>
              <a:ea typeface="Times New Roman" panose="02020603050405020304" pitchFamily="18" charset="0"/>
            </a:endParaRPr>
          </a:p>
          <a:p>
            <a:endParaRPr lang="pl-PL" sz="2800" dirty="0">
              <a:solidFill>
                <a:srgbClr val="231F20"/>
              </a:solidFill>
              <a:ea typeface="Times New Roman" panose="02020603050405020304" pitchFamily="18" charset="0"/>
            </a:endParaRPr>
          </a:p>
          <a:p>
            <a:r>
              <a:rPr lang="pl-PL" sz="2800" dirty="0">
                <a:solidFill>
                  <a:srgbClr val="231F20"/>
                </a:solidFill>
                <a:ea typeface="Times New Roman" panose="02020603050405020304" pitchFamily="18" charset="0"/>
              </a:rPr>
              <a:t>Metoda </a:t>
            </a:r>
            <a:r>
              <a:rPr lang="pl-PL" sz="2800" b="1" dirty="0" smtClean="0">
                <a:solidFill>
                  <a:srgbClr val="231F20"/>
                </a:solidFill>
                <a:ea typeface="Times New Roman" panose="02020603050405020304" pitchFamily="18" charset="0"/>
              </a:rPr>
              <a:t>„</a:t>
            </a:r>
            <a:r>
              <a:rPr lang="pl-PL" sz="2800" b="1" dirty="0" err="1" smtClean="0">
                <a:solidFill>
                  <a:srgbClr val="231F20"/>
                </a:solidFill>
                <a:ea typeface="Times New Roman" panose="02020603050405020304" pitchFamily="18" charset="0"/>
              </a:rPr>
              <a:t>metoda</a:t>
            </a:r>
            <a:r>
              <a:rPr lang="pl-PL" sz="2800" b="1" dirty="0" smtClean="0">
                <a:solidFill>
                  <a:srgbClr val="231F20"/>
                </a:solidFill>
                <a:ea typeface="Times New Roman" panose="02020603050405020304" pitchFamily="18" charset="0"/>
              </a:rPr>
              <a:t> worków śmieciowych” </a:t>
            </a:r>
            <a:r>
              <a:rPr lang="pl-PL" sz="2800" dirty="0" smtClean="0">
                <a:solidFill>
                  <a:srgbClr val="231F20"/>
                </a:solidFill>
                <a:ea typeface="Times New Roman" panose="02020603050405020304" pitchFamily="18" charset="0"/>
              </a:rPr>
              <a:t>jest </a:t>
            </a:r>
            <a:r>
              <a:rPr lang="pl-PL" sz="2800" dirty="0">
                <a:solidFill>
                  <a:srgbClr val="231F20"/>
                </a:solidFill>
                <a:ea typeface="Times New Roman" panose="02020603050405020304" pitchFamily="18" charset="0"/>
              </a:rPr>
              <a:t>stosowana od wielu lat przez </a:t>
            </a:r>
            <a:r>
              <a:rPr lang="pl-PL" sz="2800" dirty="0" smtClean="0">
                <a:solidFill>
                  <a:srgbClr val="231F20"/>
                </a:solidFill>
                <a:ea typeface="Times New Roman" panose="02020603050405020304" pitchFamily="18" charset="0"/>
              </a:rPr>
              <a:t>leśników, </a:t>
            </a:r>
            <a:r>
              <a:rPr lang="pl-PL" sz="2800" dirty="0">
                <a:solidFill>
                  <a:srgbClr val="231F20"/>
                </a:solidFill>
                <a:ea typeface="Times New Roman" panose="02020603050405020304" pitchFamily="18" charset="0"/>
              </a:rPr>
              <a:t>zajmujących się badaniem tempa przemiany materii </a:t>
            </a:r>
            <a:r>
              <a:rPr lang="pl-PL" sz="2800" dirty="0" smtClean="0">
                <a:solidFill>
                  <a:srgbClr val="231F20"/>
                </a:solidFill>
                <a:ea typeface="Times New Roman" panose="02020603050405020304" pitchFamily="18" charset="0"/>
              </a:rPr>
              <a:t>w </a:t>
            </a:r>
            <a:r>
              <a:rPr lang="pl-PL" sz="2800" dirty="0">
                <a:solidFill>
                  <a:srgbClr val="231F20"/>
                </a:solidFill>
                <a:ea typeface="Times New Roman" panose="02020603050405020304" pitchFamily="18" charset="0"/>
              </a:rPr>
              <a:t>lasach – pozwala ocenić jak szybko leśna gleba przerabia różne rodzaje opadających liści, igliwia </a:t>
            </a:r>
            <a:r>
              <a:rPr lang="pl-PL" sz="2800" dirty="0" smtClean="0">
                <a:solidFill>
                  <a:srgbClr val="231F20"/>
                </a:solidFill>
                <a:ea typeface="Times New Roman" panose="02020603050405020304" pitchFamily="18" charset="0"/>
              </a:rPr>
              <a:t>i czy patyków</a:t>
            </a:r>
            <a:r>
              <a:rPr lang="pl-PL" sz="2800" dirty="0">
                <a:solidFill>
                  <a:srgbClr val="231F20"/>
                </a:solidFill>
                <a:ea typeface="Times New Roman" panose="02020603050405020304" pitchFamily="18" charset="0"/>
              </a:rPr>
              <a:t>. 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1185777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kopalniawiedzy.pl/media/lib/192/torebk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340768"/>
            <a:ext cx="6972300" cy="3467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cdn.phys.org/newman/gfx/news/hires/2013/1-extinctiono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052736"/>
            <a:ext cx="6255678" cy="4700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09589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467544" y="4221088"/>
            <a:ext cx="55446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smtClean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Do kilkunastu ponumerowanych woreczków </a:t>
            </a:r>
            <a:br>
              <a:rPr lang="pl-PL" dirty="0" smtClean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pl-PL" dirty="0" smtClean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  gęstej nylonowej gazy, wkłada się odważone porcje materiału, który chcemy zbadać (np. igliwie, liście, plasterki ziemniaków) i zakopuje, po czym w stałych odstępach czasu wyjmuje się kolejne woreczki i waży, notując spadek wagi. </a:t>
            </a:r>
            <a:endParaRPr lang="pl-PL" dirty="0"/>
          </a:p>
        </p:txBody>
      </p:sp>
      <p:pic>
        <p:nvPicPr>
          <p:cNvPr id="1026" name="Picture 2" descr="http://daac.ornl.gov/LBA/guides/TG07_decomp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86" y="476672"/>
            <a:ext cx="5508250" cy="3519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rostokąt 2"/>
          <p:cNvSpPr/>
          <p:nvPr/>
        </p:nvSpPr>
        <p:spPr>
          <a:xfrm>
            <a:off x="6012160" y="692696"/>
            <a:ext cx="2952328" cy="5335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Wykorzystane w eksperymencie plasterki ziemniaka zostały rozłożone przede wszystkim przez bakterie </a:t>
            </a:r>
            <a:r>
              <a:rPr lang="pl-PL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amylolityczne</a:t>
            </a:r>
            <a:r>
              <a:rPr lang="pl-PL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(rozkładające skrobię), oraz bakterie rozkładające celulozę, błonnik  i białka.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l-PL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Porównanie tempa rozkładu materii organicznej dostarczy informacji obecności </a:t>
            </a:r>
            <a:br>
              <a:rPr lang="pl-PL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aktywności bakterii, a także np.  o zawartości azotu </a:t>
            </a:r>
            <a:br>
              <a:rPr lang="pl-PL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badanym materiale im więcej azotu tym szybszy jest rozkład.</a:t>
            </a:r>
            <a:endParaRPr lang="pl-PL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131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andrewsforest.oregonstate.edu/lter/research/component/carbon/litter/ltrbag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022" y="1665194"/>
            <a:ext cx="5305425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6090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telegram.ee/wp-content/uploads/2013/11/teekoti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052736"/>
            <a:ext cx="5638855" cy="5638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55000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539552" y="1052736"/>
            <a:ext cx="4572000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pl-PL" sz="2400" dirty="0" smtClean="0">
                <a:solidFill>
                  <a:srgbClr val="231F20"/>
                </a:solidFill>
                <a:effectLst/>
                <a:ea typeface="Times New Roman" panose="02020603050405020304" pitchFamily="18" charset="0"/>
              </a:rPr>
              <a:t>Kilka lat temu międzynarodowy zespół naukowy ogłosił w szkołach we Francji akcję masowego zakopywania </a:t>
            </a:r>
            <a:r>
              <a:rPr lang="pl-PL" sz="2400" b="1" dirty="0" smtClean="0">
                <a:solidFill>
                  <a:srgbClr val="231F20"/>
                </a:solidFill>
                <a:effectLst/>
                <a:ea typeface="Times New Roman" panose="02020603050405020304" pitchFamily="18" charset="0"/>
              </a:rPr>
              <a:t>patyczków od lodów, </a:t>
            </a:r>
            <a:r>
              <a:rPr lang="pl-PL" sz="2400" dirty="0" smtClean="0">
                <a:solidFill>
                  <a:srgbClr val="231F20"/>
                </a:solidFill>
                <a:effectLst/>
                <a:ea typeface="Times New Roman" panose="02020603050405020304" pitchFamily="18" charset="0"/>
              </a:rPr>
              <a:t>żeby zbadać jak szybko ten rodzaj drewna (standardowy kawałek) ulega rozkładowi </a:t>
            </a:r>
            <a:r>
              <a:rPr lang="pl-PL" sz="2400" b="1" dirty="0" smtClean="0">
                <a:solidFill>
                  <a:srgbClr val="231F20"/>
                </a:solidFill>
                <a:effectLst/>
                <a:ea typeface="Times New Roman" panose="02020603050405020304" pitchFamily="18" charset="0"/>
              </a:rPr>
              <a:t>w zależności od regionu, klimatu i rodzaju gleby</a:t>
            </a:r>
            <a:r>
              <a:rPr lang="pl-PL" sz="2400" dirty="0" smtClean="0">
                <a:solidFill>
                  <a:srgbClr val="231F20"/>
                </a:solidFill>
                <a:effectLst/>
                <a:ea typeface="Times New Roman" panose="02020603050405020304" pitchFamily="18" charset="0"/>
              </a:rPr>
              <a:t>. To idealny przykład </a:t>
            </a:r>
            <a:r>
              <a:rPr lang="pl-PL" sz="2400" b="1" dirty="0" smtClean="0">
                <a:solidFill>
                  <a:srgbClr val="231F20"/>
                </a:solidFill>
                <a:effectLst/>
                <a:ea typeface="Times New Roman" panose="02020603050405020304" pitchFamily="18" charset="0"/>
              </a:rPr>
              <a:t>Nauki Obywatelskiej</a:t>
            </a:r>
            <a:r>
              <a:rPr lang="pl-PL" sz="2400" dirty="0" smtClean="0">
                <a:solidFill>
                  <a:srgbClr val="231F20"/>
                </a:solidFill>
                <a:effectLst/>
                <a:ea typeface="Times New Roman" panose="02020603050405020304" pitchFamily="18" charset="0"/>
              </a:rPr>
              <a:t>, przeprowadzone prostymi środkami masowe badanie, które dostarcza wartościowych informacji. </a:t>
            </a:r>
            <a:endParaRPr lang="pl-PL" sz="2400" dirty="0">
              <a:solidFill>
                <a:srgbClr val="231F20"/>
              </a:solidFill>
              <a:effectLst/>
              <a:ea typeface="Times New Roman" panose="02020603050405020304" pitchFamily="18" charset="0"/>
            </a:endParaRPr>
          </a:p>
        </p:txBody>
      </p:sp>
      <p:pic>
        <p:nvPicPr>
          <p:cNvPr id="5124" name="Picture 4" descr="http://photos.tradeholding.com/attach/hash116/46196/magnum_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902389" y="1821656"/>
            <a:ext cx="3865096" cy="2901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0752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homepages.lboro.ac.uk/%7Eacag2/images/Transience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56" y="980728"/>
            <a:ext cx="6299013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rostokąt 1"/>
          <p:cNvSpPr/>
          <p:nvPr/>
        </p:nvSpPr>
        <p:spPr>
          <a:xfrm>
            <a:off x="661156" y="4293096"/>
            <a:ext cx="676387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 smtClean="0">
                <a:solidFill>
                  <a:srgbClr val="231F2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pl-PL" sz="2400" dirty="0" smtClean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prawdź jak szybko poradzi sobie gleba ze złożoną we czworo czystą kartką papieru </a:t>
            </a:r>
            <a:br>
              <a:rPr lang="pl-PL" sz="2400" dirty="0" smtClean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pl-PL" sz="2400" dirty="0" smtClean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 drukarki. Ponieważ papier składa się głównie </a:t>
            </a:r>
            <a:br>
              <a:rPr lang="pl-PL" sz="2400" dirty="0" smtClean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pl-PL" sz="2400" dirty="0" smtClean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z celulozy, eksperyment pozwoli ocenić aktywność bakterii odpowiedzialnych za rozkład celulozy </a:t>
            </a:r>
            <a:br>
              <a:rPr lang="pl-PL" sz="2400" dirty="0" smtClean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pl-PL" sz="2400" dirty="0" smtClean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 wybranym przez nas miejscu.</a:t>
            </a:r>
            <a:endParaRPr lang="pl-PL" sz="2400" dirty="0"/>
          </a:p>
        </p:txBody>
      </p:sp>
      <p:sp>
        <p:nvSpPr>
          <p:cNvPr id="3" name="pole tekstowe 2"/>
          <p:cNvSpPr txBox="1"/>
          <p:nvPr/>
        </p:nvSpPr>
        <p:spPr>
          <a:xfrm>
            <a:off x="334679" y="548680"/>
            <a:ext cx="74168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dirty="0" smtClean="0">
                <a:latin typeface="Bodoni MT Black" panose="02070A03080606020203" pitchFamily="18" charset="0"/>
              </a:rPr>
              <a:t>EKSPERYMENT</a:t>
            </a:r>
            <a:endParaRPr lang="pl-PL" sz="4000" dirty="0">
              <a:latin typeface="Bodoni MT Black" panose="02070A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65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334679" y="548680"/>
            <a:ext cx="74168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dirty="0" smtClean="0">
                <a:latin typeface="Arial Black" panose="020B0A04020102020204" pitchFamily="34" charset="0"/>
                <a:cs typeface="Aharoni" panose="02010803020104030203" pitchFamily="2" charset="-79"/>
              </a:rPr>
              <a:t>EKSPERYMENT</a:t>
            </a:r>
            <a:endParaRPr lang="pl-PL" sz="4000" dirty="0"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761151" y="1700808"/>
            <a:ext cx="755526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/>
              <a:t>Przeprowadź </a:t>
            </a:r>
            <a:r>
              <a:rPr lang="pl-PL" sz="2400" dirty="0" smtClean="0"/>
              <a:t>doświadczenie, </a:t>
            </a:r>
            <a:r>
              <a:rPr lang="pl-PL" sz="2400" dirty="0"/>
              <a:t>w którym </a:t>
            </a:r>
            <a:r>
              <a:rPr lang="pl-PL" sz="2400" dirty="0" smtClean="0"/>
              <a:t>porównasz, metodą „woreczków  na śmieci” tempo </a:t>
            </a:r>
            <a:r>
              <a:rPr lang="pl-PL" sz="2400" dirty="0"/>
              <a:t>rozkładu materii organicznej w wodzie płynącej (rzeczki, potoki) i stojącej (kanały, rowy kałuże). Wyniki pozwolą wskazać wody o wyższym lub niższym poziomie natlenienia, o wyższym lub niższym stężeniu materii organicznej. </a:t>
            </a:r>
          </a:p>
          <a:p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41658039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2" name="Picture 8" descr="http://www.pirweb.org/pir/en/wp-content/uploads/2014/10/planet-eart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700808"/>
            <a:ext cx="6443670" cy="4293096"/>
          </a:xfrm>
          <a:prstGeom prst="rect">
            <a:avLst/>
          </a:prstGeom>
          <a:noFill/>
        </p:spPr>
      </p:pic>
      <p:pic>
        <p:nvPicPr>
          <p:cNvPr id="26626" name="Picture 2" descr="http://microbe-farmer.com/images/microbes-at-work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934136"/>
            <a:ext cx="2808312" cy="2265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1024</Words>
  <Application>Microsoft Office PowerPoint</Application>
  <PresentationFormat>Pokaz na ekranie (4:3)</PresentationFormat>
  <Paragraphs>125</Paragraphs>
  <Slides>36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36</vt:i4>
      </vt:variant>
    </vt:vector>
  </HeadingPairs>
  <TitlesOfParts>
    <vt:vector size="45" baseType="lpstr">
      <vt:lpstr>Aharoni</vt:lpstr>
      <vt:lpstr>Arial</vt:lpstr>
      <vt:lpstr>Arial Black</vt:lpstr>
      <vt:lpstr>Bodoni MT Black</vt:lpstr>
      <vt:lpstr>Calibri</vt:lpstr>
      <vt:lpstr>Constantia</vt:lpstr>
      <vt:lpstr>Times New Roman</vt:lpstr>
      <vt:lpstr>Wingdings</vt:lpstr>
      <vt:lpstr>Motyw pakietu Office</vt:lpstr>
      <vt:lpstr>UKRYTA WODA Bakterie w naszym środowisku </vt:lpstr>
      <vt:lpstr>Nauka obywatelska</vt:lpstr>
      <vt:lpstr>Formy nauki obywatelskiej</vt:lpstr>
      <vt:lpstr>Ukryta woda</vt:lpstr>
      <vt:lpstr>Obiekty zainteresowania</vt:lpstr>
      <vt:lpstr>Dziedziny</vt:lpstr>
      <vt:lpstr> Partnerzy/wykonawcy </vt:lpstr>
      <vt:lpstr>Gdzie znaleźć informacje ?</vt:lpstr>
      <vt:lpstr>Bakterie w naszym środowisku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mary</dc:creator>
  <cp:lastModifiedBy>Gothca</cp:lastModifiedBy>
  <cp:revision>46</cp:revision>
  <dcterms:created xsi:type="dcterms:W3CDTF">2015-02-18T10:03:24Z</dcterms:created>
  <dcterms:modified xsi:type="dcterms:W3CDTF">2015-05-13T12:37:45Z</dcterms:modified>
</cp:coreProperties>
</file>